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7" r:id="rId3"/>
    <p:sldId id="266" r:id="rId4"/>
    <p:sldId id="269" r:id="rId5"/>
    <p:sldId id="288" r:id="rId6"/>
    <p:sldId id="267" r:id="rId7"/>
    <p:sldId id="291" r:id="rId8"/>
    <p:sldId id="289" r:id="rId9"/>
    <p:sldId id="257" r:id="rId10"/>
    <p:sldId id="290" r:id="rId11"/>
    <p:sldId id="270" r:id="rId12"/>
    <p:sldId id="271" r:id="rId13"/>
    <p:sldId id="272" r:id="rId14"/>
    <p:sldId id="273" r:id="rId15"/>
    <p:sldId id="274" r:id="rId16"/>
    <p:sldId id="281" r:id="rId17"/>
    <p:sldId id="275" r:id="rId18"/>
    <p:sldId id="277" r:id="rId19"/>
    <p:sldId id="279" r:id="rId20"/>
    <p:sldId id="278" r:id="rId21"/>
    <p:sldId id="276" r:id="rId22"/>
    <p:sldId id="280" r:id="rId23"/>
    <p:sldId id="282" r:id="rId24"/>
    <p:sldId id="283" r:id="rId25"/>
    <p:sldId id="258" r:id="rId26"/>
    <p:sldId id="293" r:id="rId27"/>
    <p:sldId id="261" r:id="rId28"/>
    <p:sldId id="260" r:id="rId29"/>
    <p:sldId id="262" r:id="rId30"/>
    <p:sldId id="263" r:id="rId31"/>
    <p:sldId id="264" r:id="rId32"/>
    <p:sldId id="292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  <p:guide orient="horz" pos="226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Выбор предметов ОГЭ 2017 год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05182711562811E-2"/>
          <c:y val="0.10868094872593798"/>
          <c:w val="0.94220258814218072"/>
          <c:h val="0.66507044768860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история</c:v>
                </c:pt>
                <c:pt idx="7">
                  <c:v>физика</c:v>
                </c:pt>
                <c:pt idx="8">
                  <c:v>информ</c:v>
                </c:pt>
                <c:pt idx="9">
                  <c:v>химия</c:v>
                </c:pt>
                <c:pt idx="10">
                  <c:v>ин.яз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36</c:v>
                </c:pt>
                <c:pt idx="1">
                  <c:v>36</c:v>
                </c:pt>
                <c:pt idx="2">
                  <c:v>30</c:v>
                </c:pt>
                <c:pt idx="3">
                  <c:v>13</c:v>
                </c:pt>
                <c:pt idx="4">
                  <c:v>7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история</c:v>
                </c:pt>
                <c:pt idx="7">
                  <c:v>физика</c:v>
                </c:pt>
                <c:pt idx="8">
                  <c:v>информ</c:v>
                </c:pt>
                <c:pt idx="9">
                  <c:v>химия</c:v>
                </c:pt>
                <c:pt idx="10">
                  <c:v>ин.яз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история</c:v>
                </c:pt>
                <c:pt idx="7">
                  <c:v>физика</c:v>
                </c:pt>
                <c:pt idx="8">
                  <c:v>информ</c:v>
                </c:pt>
                <c:pt idx="9">
                  <c:v>химия</c:v>
                </c:pt>
                <c:pt idx="10">
                  <c:v>ин.яз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460528"/>
        <c:axId val="252790392"/>
      </c:barChart>
      <c:catAx>
        <c:axId val="25346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790392"/>
        <c:crosses val="autoZero"/>
        <c:auto val="1"/>
        <c:lblAlgn val="ctr"/>
        <c:lblOffset val="100"/>
        <c:noMultiLvlLbl val="0"/>
      </c:catAx>
      <c:valAx>
        <c:axId val="25279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6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6B3A8E0-A03D-431C-AB39-7F9831762594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C6EB68-C1A6-472F-813D-906F83F4B9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B%D0%BB%D0%B5%D0%B4%D0%B6" TargetMode="External"/><Relationship Id="rId2" Type="http://schemas.openxmlformats.org/officeDocument/2006/relationships/hyperlink" Target="https://ru.wikipedia.org/wiki/%D0%AD%D0%BA%D0%B7%D0%B0%D0%BC%D0%B5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2%D1%82%D0%B5%D1%81%D1%82%D0%B0%D1%82" TargetMode="External"/><Relationship Id="rId5" Type="http://schemas.openxmlformats.org/officeDocument/2006/relationships/hyperlink" Target="https://ru.wikipedia.org/wiki/%D0%A4%D0%B5%D0%B4%D0%B5%D1%80%D0%B0%D1%82%D0%B8%D0%B2%D0%BD%D0%BE%D0%B5_%D1%83%D1%81%D1%82%D1%80%D0%BE%D0%B9%D1%81%D1%82%D0%B2%D0%BE_%D0%A0%D0%BE%D1%81%D1%81%D0%B8%D0%B8" TargetMode="External"/><Relationship Id="rId4" Type="http://schemas.openxmlformats.org/officeDocument/2006/relationships/hyperlink" Target="https://ru.wikipedia.org/wiki/%D0%A2%D0%B5%D1%85%D0%BD%D0%B8%D0%BA%D1%83%D0%B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543800" cy="1524000"/>
          </a:xfrm>
        </p:spPr>
        <p:txBody>
          <a:bodyPr/>
          <a:lstStyle/>
          <a:p>
            <a:pPr algn="ctr"/>
            <a:r>
              <a:rPr lang="ru-RU" dirty="0" smtClean="0"/>
              <a:t>ГИА 9 - </a:t>
            </a:r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Что нужно знать родителям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СДАЕМ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60007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ОГЭ по всем учебным предметам начинается в 10.00 по местному времени. В день экзамена участник ОГЭ прибывает в ППЭ не позднее 9.15 по местному времени.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проведения: ППЭ МБОУ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Филимоновская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Допуск в ППЭ осуществляется при наличии у участников документов, удостоверяющих личность, и при наличии их в списках распределения в данный ППЭ.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отсутствия у обучающихся документа, удостоверяющего личность, он допускается в ППЭ после подтверждения его личности сопровождающим.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участник ОГЭ опоздал на экзамен, он допускается к сдаче ОГЭ в установленном порядке, при этом время окончания экзамена не продлевается, повторный общий инструктаж не проводится. Организаторы предоставляют необходимую информацию для заполнения полей бланков ОГЭ.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Повторно к участию в ОГЭ по данному учебному предмету в дополнительные сроки указанный участник может быть допущен только по решению председателя ГЭК.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066800"/>
          </a:xfrm>
        </p:spPr>
        <p:txBody>
          <a:bodyPr/>
          <a:lstStyle/>
          <a:p>
            <a:r>
              <a:rPr lang="ru-RU" b="1" dirty="0" smtClean="0"/>
              <a:t>ЗАПРЕЩЕНО!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3251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день проведения экзамена (в период с момента входа в ППЭ и до окончания экзамена) участникам запрещается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выносить из аудитории письменные заметки и иные средства хранения и передачи информации. Из ППЭ запрещается выносить экзаменационные материалы, в том числе КИМ и черновики на бумажном или электронном носителях, фотографировать экзаменационные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Рекомендуется взять с собой только необходимые вещи:</a:t>
            </a:r>
          </a:p>
          <a:p>
            <a:pPr algn="just"/>
            <a:r>
              <a:rPr lang="ru-RU" dirty="0" smtClean="0"/>
              <a:t>Гелиевая ручка с чернилами черного цвета</a:t>
            </a:r>
          </a:p>
          <a:p>
            <a:pPr algn="just"/>
            <a:r>
              <a:rPr lang="ru-RU" dirty="0" smtClean="0"/>
              <a:t>Лекарства и питание (при необходимости)</a:t>
            </a:r>
          </a:p>
          <a:p>
            <a:pPr algn="just"/>
            <a:r>
              <a:rPr lang="ru-RU" dirty="0" smtClean="0"/>
              <a:t>паспорт</a:t>
            </a:r>
          </a:p>
          <a:p>
            <a:pPr algn="just">
              <a:buNone/>
            </a:pPr>
            <a:r>
              <a:rPr lang="ru-RU" dirty="0" smtClean="0"/>
              <a:t>Иные вещи участники ОГЭ обязаны оставить в специально разрешенном месте для хранения личных вещей до входа в ППЭ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ОГЭ занимают рабочие места в аудитории в соответствие со списками распределения. Изменение рабочего места запрещено.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экзамена запрещено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выходе из аудитории во время экзамена участник ОГЭ должен оставить экзаменационные материалы, черновики и письменные принадлежности на рабочем столе.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388620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ОГЭ, допустивших нарушение указанных требований или нарушения Порядка проведения государственной итоговой аттестации, удаляются с экзамена.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факт нарушения подтверждается, председатель ГЭК принимает нарушение об аннулировании результатов участника ОГЭ по соответствующему учебному предмету.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 МОЖНО ПОЛЬЗОВАТЬСЯ НА ЭКЗАМЕНЕ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38280"/>
            <a:ext cx="7543800" cy="430876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РУССКИЙ ЯЗЫК</a:t>
            </a:r>
          </a:p>
          <a:p>
            <a:pPr>
              <a:buNone/>
            </a:pPr>
            <a:r>
              <a:rPr lang="ru-RU" dirty="0" smtClean="0"/>
              <a:t>Разрешается использовать орфографические словари.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МАТЕМАТИКА</a:t>
            </a:r>
          </a:p>
          <a:p>
            <a:r>
              <a:rPr lang="ru-RU" dirty="0" smtClean="0"/>
              <a:t>Разрешается пользоваться линейкой.</a:t>
            </a:r>
          </a:p>
          <a:p>
            <a:r>
              <a:rPr lang="ru-RU" dirty="0" smtClean="0"/>
              <a:t>Справочные материалы, которые можно использовать во время экзамена, выдаются каждому участнику ОГЭ вместе с текстом его экзаменационной работы.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 МОЖНО ПОЛЬЗОВАТЬСЯ НА ЭКЗАМЕНЕ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пользоваться непрограммируемым калькулятором.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Непрограммируемый калькулятор – это калькулятор, который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обеспечивать арифметические вычисления (сложение, вычитание, умножение, деление, извлечение корня) и вычисление тригонометрических функций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arcsin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arcos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не должен предоставлять возможность сохранения в своей памяти баз данных экзаменационных заданий и их решений, а также любой другой информации, знание которой прямо или косвенно проверяется на экзамене.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Калькулятор не должен предоставлять экзаменующемуся возможности получения извне информации во время сдачи экзамена. Коммуникационные возможности калькулятора не должны допускать беспроводного обмена информацией с любыми внешними источниками.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Лабораторное оборудование, необходимое для выполнения части заданий,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предоставлятся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участникам ОГЭ в пункте проведения экзамена.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 МОЖНО ПОЛЬЗОВАТЬСЯ НА ЭКЗАМЕНЕ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7543800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пользоваться линейкой, карандашом и непрограммируемым калькулятором.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Разрешено использование непрограммируемого калькулятора, линейки и географических атласов для 7, 8 и 9 классов.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ГИА (ОГЭ)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6772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Всё, что не входит в спецификацию КИМ ОГЭ по предмету, иметь и использовать на экзамене запрещено, в том числе: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мобильные телефоны или иные средства связи;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электронно-вычислительные устройства;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фото, аудио и видеоаппаратуру;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справочные материалы и письменные заметки;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иные средства хранения и передачи информации.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нарушении этих правил и отказе в их соблюдении организаторы совместно с уполномоченным представителем ГЭК вправе удалить участника ОГЭ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325112"/>
          </a:xfrm>
        </p:spPr>
        <p:txBody>
          <a:bodyPr>
            <a:normAutofit/>
          </a:bodyPr>
          <a:lstStyle/>
          <a:p>
            <a:pPr marL="7938" indent="-793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Экзаменационная работа выполняется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гелиевой, ручкой с чернилами черного цвета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Экзаменационная работа, выполненная другими письменными принадлежностями, не обрабатывается и не проверяется.</a:t>
            </a:r>
          </a:p>
          <a:p>
            <a:pPr marL="7938" indent="-793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ОГЭ пользуется при выполнении работы черновиками со штампом образовательной организации, на базе которой организован ППЭ, и делать пометки в КИМ.</a:t>
            </a:r>
          </a:p>
          <a:p>
            <a:pPr marL="7938" indent="-793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Черновики и КИМ не проверяются и записи в них не учитываются при обработке.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ОГЭ, который по состоянию здоровья или другим объективным причинам не может завершить выполнение экзаменационной работы, имеет право досрочно сдать экзаменационные материалы и покинуть аудиторию. Ответственный организатор должен пригласить организатора вне аудитории, который сопроводит такого участника к медицинскому работнику. В случае подтверждения медработником ухудшения состояния здоровья составляется акт о досрочном завершении экзамена по объективным причинам.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3357586"/>
          </a:xfrm>
        </p:spPr>
        <p:txBody>
          <a:bodyPr>
            <a:normAutofit/>
          </a:bodyPr>
          <a:lstStyle/>
          <a:p>
            <a:pPr marL="88900" indent="-889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ОГЭ, досрочно завершившие выполнение экзаменационной работы, могут покинуть ППЭ. Организаторы принимают у них все экзаменационные материалы.</a:t>
            </a:r>
          </a:p>
          <a:p>
            <a:pPr marL="85725" indent="-11113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2018 году для сдачи ОГЭ отводится следующее количество времени для каждого предмета:</a:t>
            </a:r>
          </a:p>
          <a:p>
            <a:pPr algn="just">
              <a:buNone/>
            </a:pP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73960"/>
              </p:ext>
            </p:extLst>
          </p:nvPr>
        </p:nvGraphicFramePr>
        <p:xfrm>
          <a:off x="1571604" y="2928934"/>
          <a:ext cx="6096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Предмет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Время  (мин)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Русский язык, математика.</a:t>
                      </a:r>
                    </a:p>
                    <a:p>
                      <a:r>
                        <a:rPr lang="ru-RU" sz="1800" dirty="0" smtClean="0"/>
                        <a:t>литература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235 ( 3,55)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информатика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150 (2,30)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Физика, обществознание,</a:t>
                      </a:r>
                      <a:r>
                        <a:rPr lang="ru-RU" sz="1800" baseline="0" dirty="0" smtClean="0"/>
                        <a:t> история, биология, биология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180 ( 3)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Химия( без лабораторной), география, иностранный ( письменный)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120 ( 2)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Иностранный ( устный)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15 минут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2357454"/>
          </a:xfrm>
        </p:spPr>
        <p:txBody>
          <a:bodyPr/>
          <a:lstStyle/>
          <a:p>
            <a:pPr marL="11113" indent="-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ГИА признаются удовлетворительными, если участник ГИА набрал количество баллов не ниже минимального, определяемым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Шкала перевода баллов в отметки</a:t>
            </a:r>
            <a:endParaRPr lang="ru-RU" sz="4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142984"/>
            <a:ext cx="89058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000" y="188640"/>
            <a:ext cx="7543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ИЗМЕНЕНИЯ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8712968" cy="56886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 2018 году планируется внедрить дополнительную (устную) часть в ОГЭ по русскому языку. </a:t>
            </a:r>
            <a:endParaRPr lang="ru-RU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Устная часть по русскому языку будет состоять из четырех заданий.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Задание 1 – чтение небольшого текста вслух. Тексты для чтения будут содержать информацию о выдающихся людях прошлого и современности. Время на подготовку – 2 минуты.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Задание 2 - пересказ текста с привлечением дополнительной информации (с включением цитаты).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Выполняя задание 3, необходимо построить связное монологическое высказывание по одной из выбранных тем с опорой на план. Время на подготовку – 1 минута.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Задание 4 - диалог с экзаменатором-собеседником. Время на подготовку - без подготовки. Экзаменатор предложит ответить на три вопроса.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Общее время ответа одного экзаменуемого (включая время на подготовку) – 15 минут.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Каждое последующее задание выдаётся после окончания выполнения предыдущего задания. В процессе проведения собеседования будет вестись аудиозапись.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Итоговое собеседование выпускники 9 классов будут проходить в своих школах. Оцениваться оно будет по системе «зачет»/«незачет». </a:t>
            </a:r>
          </a:p>
        </p:txBody>
      </p:sp>
    </p:spTree>
    <p:extLst>
      <p:ext uri="{BB962C8B-B14F-4D97-AF65-F5344CB8AC3E}">
        <p14:creationId xmlns:p14="http://schemas.microsoft.com/office/powerpoint/2010/main" val="1863095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687" y="260648"/>
            <a:ext cx="8353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84582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62125"/>
            <a:ext cx="8715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657350"/>
            <a:ext cx="84867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7158" y="1214422"/>
            <a:ext cx="85725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образовательных программ основного общего образования завершается обязательной государственной итоговой аттестацией  по русскому языку,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математике и 2 предметам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выбору учащегося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итоговая аттестация  — это основной обязательный вид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Экзамен"/>
              </a:rPr>
              <a:t>экзамена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9 классе. Служит для контроля знаний, полученных учащимися за 9 лет, а также для приёма в учреждения среднего профессионального образования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Колледж"/>
              </a:rPr>
              <a:t>колледжи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Техникум"/>
              </a:rPr>
              <a:t>техникумы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оценивается на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Федеративное устройство России"/>
              </a:rPr>
              <a:t>региональном уровне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После экзаменов ученикам выдают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Аттестат"/>
              </a:rPr>
              <a:t>аттестаты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 получении основного общего образования. Учащиеся, окончившие 9 класс с отличием, получают аттестаты особого образца.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04950"/>
            <a:ext cx="8686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66850"/>
            <a:ext cx="85725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160655"/>
              </p:ext>
            </p:extLst>
          </p:nvPr>
        </p:nvGraphicFramePr>
        <p:xfrm>
          <a:off x="539550" y="1588760"/>
          <a:ext cx="7766250" cy="492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250"/>
                <a:gridCol w="1553250"/>
                <a:gridCol w="1553250"/>
                <a:gridCol w="1553250"/>
                <a:gridCol w="1553250"/>
              </a:tblGrid>
              <a:tr h="82010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«5»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010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18-26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27-34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010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35-44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010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19-23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010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29-45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46-58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59-70</a:t>
                      </a:r>
                      <a:endParaRPr lang="ru-RU" dirty="0"/>
                    </a:p>
                  </a:txBody>
                  <a:tcPr/>
                </a:tc>
              </a:tr>
              <a:tr h="82010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12-17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18-22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911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АПЕЛЛЯЦИЯ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340768"/>
            <a:ext cx="8535892" cy="4806296"/>
          </a:xfrm>
        </p:spPr>
        <p:txBody>
          <a:bodyPr>
            <a:noAutofit/>
          </a:bodyPr>
          <a:lstStyle/>
          <a:p>
            <a:pPr marL="85725" indent="-1111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 ОГЭ имеет право подать апелляцию о нарушении установленного Порядка проведения ГИА и (или) о несогласии с выставленными баллами.</a:t>
            </a:r>
          </a:p>
          <a:p>
            <a:pPr marL="85725" indent="-1111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рассматривается апелляция по вопросам содержания и структуры заданий по учебным предметам, по вопросам, связанным с оцениваем результатов выполнения заданий с кратким ответом, неправильным оформлением работы.</a:t>
            </a:r>
          </a:p>
          <a:p>
            <a:pPr marL="85725" indent="-1111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Апелляцию о нарушении Порядка участник ОГЭ подает в день проведения экзамена члену ГЭК, не покидая ППЭ.</a:t>
            </a:r>
          </a:p>
          <a:p>
            <a:pPr marL="85725" indent="-1111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Апелляция о несогласии с выставленными баллами подается в течение двух рабочих дней после официального объявления результатов экзамена в конфликтную комиссию или в образовательную организацию ,в которой они были допущены. </a:t>
            </a:r>
          </a:p>
          <a:p>
            <a:pPr marL="85725" indent="-1111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ОГЭ заблаговременно информируются о времени ,месте и порядке рассмотрения апелляций. Обучающийся и (или) его родители (законные представители) при желании присутствуют при рассмотрении апелляции.</a:t>
            </a:r>
          </a:p>
          <a:p>
            <a:pPr marL="85725" indent="-11113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32511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рассмотрении апелляции о нарушении установленного  Порядка конфликтная комиссия выносит одно из решений: об отклонении апелляции и об удовлетворении апелляции.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удовлетворении апелляции результат ОГЭ аннулируется и участнику ОГЭ предоставляется возможность сдать экзамен в иной день, предусмотренный единым расписанием проведения ОГЭ.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32511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о несогласии с выставленными баллами конфликтная комиссия принимает решение об отклонении апелляции и сохранении выставленных баллов или удовлетворении апелляции и изменении баллов. Баллы могут быть изменены как в сторону повышения, так и в сторону понижения.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069848"/>
          </a:xfrm>
        </p:spPr>
        <p:txBody>
          <a:bodyPr/>
          <a:lstStyle/>
          <a:p>
            <a:r>
              <a:rPr lang="ru-RU" dirty="0" smtClean="0"/>
              <a:t>ФОРМЫ ПРОВЕДЕНИЯ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785938"/>
            <a:ext cx="8229600" cy="4324350"/>
          </a:xfrm>
        </p:spPr>
        <p:txBody>
          <a:bodyPr>
            <a:normAutofit/>
          </a:bodyPr>
          <a:lstStyle/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форма государственной итоговой аттестации по образовательным программам основного общего образования. При проведении ОГЭ используются контрольные измерительные материалы стандартизированной формы.</a:t>
            </a: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397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форма ГИА в виде письменных и устных экзаменов с использованием текстов, тем, заданий, билетов.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СДАЕМ?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358246" cy="5929354"/>
          </a:xfrm>
        </p:spPr>
        <p:txBody>
          <a:bodyPr>
            <a:noAutofit/>
          </a:bodyPr>
          <a:lstStyle/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2015 году обязательными экзаменами в форме ГИА являлись только русский язык и математика.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2016 года, кроме русского языка и математики, школьников обязали сдавать ещё два экзамена по выбору.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Соответствующее нововведение зафиксировано в приказа Минобрнауки. 1. Пункт 4 изложить в следующей редакции: «ГИА включает в себя обязательные экзамены по русскому языку и математике, а также экзамены по двум учебным предметам по выбору обучающегося из числа учебных предметов: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физика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обществознание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иностранные языки (английский, французский, немецкий и испанский языки)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 и информационно-коммуникационные технологии (ИКТ)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126480"/>
            <a:ext cx="6781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356152"/>
              </p:ext>
            </p:extLst>
          </p:nvPr>
        </p:nvGraphicFramePr>
        <p:xfrm>
          <a:off x="323528" y="685800"/>
          <a:ext cx="8712968" cy="526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3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КОГДА СДАЕМ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76805"/>
              </p:ext>
            </p:extLst>
          </p:nvPr>
        </p:nvGraphicFramePr>
        <p:xfrm>
          <a:off x="251520" y="1100807"/>
          <a:ext cx="7286680" cy="5757193"/>
        </p:xfrm>
        <a:graphic>
          <a:graphicData uri="http://schemas.openxmlformats.org/drawingml/2006/table">
            <a:tbl>
              <a:tblPr/>
              <a:tblGrid>
                <a:gridCol w="3643340"/>
                <a:gridCol w="3643340"/>
              </a:tblGrid>
              <a:tr h="273658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 период</a:t>
                      </a: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25,26 мая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2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29 мая</a:t>
                      </a:r>
                      <a:endParaRPr lang="ru-RU" sz="1600" dirty="0"/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534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31 мая</a:t>
                      </a:r>
                      <a:endParaRPr lang="ru-RU" sz="1600" dirty="0"/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История, биология.</a:t>
                      </a:r>
                    </a:p>
                    <a:p>
                      <a:r>
                        <a:rPr lang="ru-RU" sz="1600" dirty="0" smtClean="0"/>
                        <a:t> физика, география</a:t>
                      </a:r>
                      <a:endParaRPr lang="ru-RU" sz="1600" dirty="0"/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404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июня</a:t>
                      </a:r>
                      <a:endParaRPr lang="ru-RU" sz="1600" dirty="0"/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Физика, информатика</a:t>
                      </a:r>
                      <a:endParaRPr lang="ru-RU" sz="1600" dirty="0"/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 июня</a:t>
                      </a:r>
                      <a:endParaRPr lang="ru-RU" sz="1600" dirty="0"/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</a:t>
                      </a:r>
                      <a:endParaRPr lang="ru-RU" sz="1600" dirty="0"/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8022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июня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Обществознание, литература 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Химия. информатика</a:t>
                      </a: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4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июня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резерв: 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география, история, биология, физика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июня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резерв: 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июня </a:t>
                      </a: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резерв: 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7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июня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математика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4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июня </a:t>
                      </a: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latin typeface="Times New Roman" pitchFamily="18" charset="0"/>
                          <a:cs typeface="Times New Roman" pitchFamily="18" charset="0"/>
                        </a:rPr>
                        <a:t>резерв: 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обществознание, химия, литература,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инфортатика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58">
                <a:tc gridSpan="2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919" marR="54919" marT="27459" marB="27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681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Расписание ОГЭ в 2017 году (проект)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881</TotalTime>
  <Words>1569</Words>
  <Application>Microsoft Office PowerPoint</Application>
  <PresentationFormat>Экран (4:3)</PresentationFormat>
  <Paragraphs>173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Impact</vt:lpstr>
      <vt:lpstr>Times New Roman</vt:lpstr>
      <vt:lpstr>NewsPrint</vt:lpstr>
      <vt:lpstr>ГИА 9 - 2023</vt:lpstr>
      <vt:lpstr>ЧТО ТАКОЕ ГИА (ОГЭ)</vt:lpstr>
      <vt:lpstr>Презентация PowerPoint</vt:lpstr>
      <vt:lpstr>ФОРМЫ ПРОВЕДЕНИЯ ГИА</vt:lpstr>
      <vt:lpstr>ЧТО СДАЕМ?</vt:lpstr>
      <vt:lpstr>Презентация PowerPoint</vt:lpstr>
      <vt:lpstr>Презентация PowerPoint</vt:lpstr>
      <vt:lpstr>КОГДА СДАЕМ</vt:lpstr>
      <vt:lpstr>Расписание ОГЭ в 2017 году (проект)</vt:lpstr>
      <vt:lpstr>КАК СДАЕМ</vt:lpstr>
      <vt:lpstr>Презентация PowerPoint</vt:lpstr>
      <vt:lpstr>Презентация PowerPoint</vt:lpstr>
      <vt:lpstr>ЗАПРЕЩЕНО!</vt:lpstr>
      <vt:lpstr>Презентация PowerPoint</vt:lpstr>
      <vt:lpstr>Презентация PowerPoint</vt:lpstr>
      <vt:lpstr>ВНИМАНИЕ</vt:lpstr>
      <vt:lpstr>ЧЕМ МОЖНО ПОЛЬЗОВАТЬСЯ НА ЭКЗАМЕНЕ</vt:lpstr>
      <vt:lpstr>ЧЕМ МОЖНО ПОЛЬЗОВАТЬСЯ НА ЭКЗАМЕНЕ</vt:lpstr>
      <vt:lpstr>ЧЕМ МОЖНО ПОЛЬЗОВАТЬСЯ НА ЭКЗАМЕНЕ</vt:lpstr>
      <vt:lpstr>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Шкала перевода баллов в отметки</vt:lpstr>
      <vt:lpstr>ИЗМЕНЕНИЯ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Роженюк Наталья Владимировна</cp:lastModifiedBy>
  <cp:revision>40</cp:revision>
  <dcterms:created xsi:type="dcterms:W3CDTF">2016-11-20T17:30:47Z</dcterms:created>
  <dcterms:modified xsi:type="dcterms:W3CDTF">2022-12-30T02:56:07Z</dcterms:modified>
</cp:coreProperties>
</file>