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27"/>
  </p:notesMasterIdLst>
  <p:sldIdLst>
    <p:sldId id="256" r:id="rId2"/>
    <p:sldId id="337" r:id="rId3"/>
    <p:sldId id="345" r:id="rId4"/>
    <p:sldId id="350" r:id="rId5"/>
    <p:sldId id="338" r:id="rId6"/>
    <p:sldId id="339" r:id="rId7"/>
    <p:sldId id="340" r:id="rId8"/>
    <p:sldId id="330" r:id="rId9"/>
    <p:sldId id="341" r:id="rId10"/>
    <p:sldId id="342" r:id="rId11"/>
    <p:sldId id="343" r:id="rId12"/>
    <p:sldId id="344" r:id="rId13"/>
    <p:sldId id="324" r:id="rId14"/>
    <p:sldId id="257" r:id="rId15"/>
    <p:sldId id="335" r:id="rId16"/>
    <p:sldId id="333" r:id="rId17"/>
    <p:sldId id="348" r:id="rId18"/>
    <p:sldId id="279" r:id="rId19"/>
    <p:sldId id="295" r:id="rId20"/>
    <p:sldId id="273" r:id="rId21"/>
    <p:sldId id="275" r:id="rId22"/>
    <p:sldId id="294" r:id="rId23"/>
    <p:sldId id="352" r:id="rId24"/>
    <p:sldId id="353" r:id="rId25"/>
    <p:sldId id="354"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410BB29-8ED7-494C-9D28-2B8F556E3AF7}" type="slidenum">
              <a:rPr lang="ru-RU"/>
              <a:pPr/>
              <a:t>‹#›</a:t>
            </a:fld>
            <a:endParaRPr lang="ru-RU"/>
          </a:p>
        </p:txBody>
      </p:sp>
    </p:spTree>
    <p:extLst>
      <p:ext uri="{BB962C8B-B14F-4D97-AF65-F5344CB8AC3E}">
        <p14:creationId xmlns:p14="http://schemas.microsoft.com/office/powerpoint/2010/main" val="33063897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FA698E6-288A-43C6-9207-2E3273BC2815}" type="slidenum">
              <a:rPr lang="ru-RU"/>
              <a:pPr/>
              <a:t>18</a:t>
            </a:fld>
            <a:endParaRPr lang="ru-RU"/>
          </a:p>
        </p:txBody>
      </p:sp>
      <p:sp>
        <p:nvSpPr>
          <p:cNvPr id="56322" name="Образ слайда 1"/>
          <p:cNvSpPr>
            <a:spLocks noGrp="1" noRot="1" noChangeAspect="1" noTextEdit="1"/>
          </p:cNvSpPr>
          <p:nvPr>
            <p:ph type="sldImg"/>
          </p:nvPr>
        </p:nvSpPr>
        <p:spPr>
          <a:ln/>
        </p:spPr>
      </p:sp>
      <p:sp>
        <p:nvSpPr>
          <p:cNvPr id="56323" name="Заметки 2"/>
          <p:cNvSpPr>
            <a:spLocks noGrp="1"/>
          </p:cNvSpPr>
          <p:nvPr>
            <p:ph type="body" idx="1"/>
          </p:nvPr>
        </p:nvSpPr>
        <p:spPr/>
        <p:txBody>
          <a:bodyPr lIns="91312" tIns="45656" rIns="91312" bIns="45656"/>
          <a:lstStyle/>
          <a:p>
            <a:pPr defTabSz="912813"/>
            <a:endParaRPr lang="ru-RU" dirty="0"/>
          </a:p>
        </p:txBody>
      </p:sp>
      <p:sp>
        <p:nvSpPr>
          <p:cNvPr id="56324" name="Номер слайда 3"/>
          <p:cNvSpPr txBox="1">
            <a:spLocks noGrp="1"/>
          </p:cNvSpPr>
          <p:nvPr/>
        </p:nvSpPr>
        <p:spPr bwMode="auto">
          <a:xfrm>
            <a:off x="3884613" y="8683625"/>
            <a:ext cx="2971800" cy="458788"/>
          </a:xfrm>
          <a:prstGeom prst="rect">
            <a:avLst/>
          </a:prstGeom>
          <a:noFill/>
          <a:ln w="9525">
            <a:noFill/>
            <a:miter lim="800000"/>
            <a:headEnd/>
            <a:tailEnd/>
          </a:ln>
        </p:spPr>
        <p:txBody>
          <a:bodyPr lIns="91312" tIns="45656" rIns="91312" bIns="45656" anchor="b"/>
          <a:lstStyle/>
          <a:p>
            <a:pPr algn="r" defTabSz="912813"/>
            <a:fld id="{810CCD10-B369-4C4B-B324-7765D006B6E0}" type="slidenum">
              <a:rPr lang="ru-RU" sz="1200"/>
              <a:pPr algn="r" defTabSz="912813"/>
              <a:t>18</a:t>
            </a:fld>
            <a:endParaRPr lang="ru-RU" sz="1200"/>
          </a:p>
        </p:txBody>
      </p:sp>
    </p:spTree>
    <p:extLst>
      <p:ext uri="{BB962C8B-B14F-4D97-AF65-F5344CB8AC3E}">
        <p14:creationId xmlns:p14="http://schemas.microsoft.com/office/powerpoint/2010/main" val="163752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06D7760-DEE9-4131-B4CC-7976CA444E82}" type="slidenum">
              <a:rPr lang="ru-RU" smtClean="0"/>
              <a:pPr/>
              <a:t>‹#›</a:t>
            </a:fld>
            <a:endParaRPr lang="ru-RU"/>
          </a:p>
        </p:txBody>
      </p:sp>
    </p:spTree>
    <p:extLst>
      <p:ext uri="{BB962C8B-B14F-4D97-AF65-F5344CB8AC3E}">
        <p14:creationId xmlns:p14="http://schemas.microsoft.com/office/powerpoint/2010/main" val="404389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158A097-7EC4-4807-B195-3F602397BAB1}" type="slidenum">
              <a:rPr lang="ru-RU" smtClean="0"/>
              <a:pPr/>
              <a:t>‹#›</a:t>
            </a:fld>
            <a:endParaRPr lang="ru-RU"/>
          </a:p>
        </p:txBody>
      </p:sp>
    </p:spTree>
    <p:extLst>
      <p:ext uri="{BB962C8B-B14F-4D97-AF65-F5344CB8AC3E}">
        <p14:creationId xmlns:p14="http://schemas.microsoft.com/office/powerpoint/2010/main" val="1688527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158A097-7EC4-4807-B195-3F602397BAB1}"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1175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158A097-7EC4-4807-B195-3F602397BAB1}" type="slidenum">
              <a:rPr lang="ru-RU" smtClean="0"/>
              <a:pPr/>
              <a:t>‹#›</a:t>
            </a:fld>
            <a:endParaRPr lang="ru-RU"/>
          </a:p>
        </p:txBody>
      </p:sp>
    </p:spTree>
    <p:extLst>
      <p:ext uri="{BB962C8B-B14F-4D97-AF65-F5344CB8AC3E}">
        <p14:creationId xmlns:p14="http://schemas.microsoft.com/office/powerpoint/2010/main" val="1825509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158A097-7EC4-4807-B195-3F602397BAB1}"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836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158A097-7EC4-4807-B195-3F602397BAB1}" type="slidenum">
              <a:rPr lang="ru-RU" smtClean="0"/>
              <a:pPr/>
              <a:t>‹#›</a:t>
            </a:fld>
            <a:endParaRPr lang="ru-RU"/>
          </a:p>
        </p:txBody>
      </p:sp>
    </p:spTree>
    <p:extLst>
      <p:ext uri="{BB962C8B-B14F-4D97-AF65-F5344CB8AC3E}">
        <p14:creationId xmlns:p14="http://schemas.microsoft.com/office/powerpoint/2010/main" val="2297724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4C1190-D491-429E-BCD6-5FD90A068E02}" type="slidenum">
              <a:rPr lang="ru-RU" smtClean="0"/>
              <a:pPr/>
              <a:t>‹#›</a:t>
            </a:fld>
            <a:endParaRPr lang="ru-RU"/>
          </a:p>
        </p:txBody>
      </p:sp>
    </p:spTree>
    <p:extLst>
      <p:ext uri="{BB962C8B-B14F-4D97-AF65-F5344CB8AC3E}">
        <p14:creationId xmlns:p14="http://schemas.microsoft.com/office/powerpoint/2010/main" val="744109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16D8E6E-91C2-4833-B221-2D1FF0A68648}" type="slidenum">
              <a:rPr lang="ru-RU" smtClean="0"/>
              <a:pPr/>
              <a:t>‹#›</a:t>
            </a:fld>
            <a:endParaRPr lang="ru-RU"/>
          </a:p>
        </p:txBody>
      </p:sp>
    </p:spTree>
    <p:extLst>
      <p:ext uri="{BB962C8B-B14F-4D97-AF65-F5344CB8AC3E}">
        <p14:creationId xmlns:p14="http://schemas.microsoft.com/office/powerpoint/2010/main" val="302135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8E8C0F-BCEA-46BF-9B07-861405D7B0DF}" type="slidenum">
              <a:rPr lang="ru-RU" smtClean="0"/>
              <a:pPr/>
              <a:t>‹#›</a:t>
            </a:fld>
            <a:endParaRPr lang="ru-RU"/>
          </a:p>
        </p:txBody>
      </p:sp>
    </p:spTree>
    <p:extLst>
      <p:ext uri="{BB962C8B-B14F-4D97-AF65-F5344CB8AC3E}">
        <p14:creationId xmlns:p14="http://schemas.microsoft.com/office/powerpoint/2010/main" val="245051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1356599-8EA0-4618-B004-3637215CF17E}" type="slidenum">
              <a:rPr lang="ru-RU" smtClean="0"/>
              <a:pPr/>
              <a:t>‹#›</a:t>
            </a:fld>
            <a:endParaRPr lang="ru-RU"/>
          </a:p>
        </p:txBody>
      </p:sp>
    </p:spTree>
    <p:extLst>
      <p:ext uri="{BB962C8B-B14F-4D97-AF65-F5344CB8AC3E}">
        <p14:creationId xmlns:p14="http://schemas.microsoft.com/office/powerpoint/2010/main" val="223405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C4DEFE4-CC9F-4BDD-ACCE-9750C865260F}" type="slidenum">
              <a:rPr lang="ru-RU" smtClean="0"/>
              <a:pPr/>
              <a:t>‹#›</a:t>
            </a:fld>
            <a:endParaRPr lang="ru-RU"/>
          </a:p>
        </p:txBody>
      </p:sp>
    </p:spTree>
    <p:extLst>
      <p:ext uri="{BB962C8B-B14F-4D97-AF65-F5344CB8AC3E}">
        <p14:creationId xmlns:p14="http://schemas.microsoft.com/office/powerpoint/2010/main" val="106216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FAF00C2-29E5-454C-9F37-F61122DD18FE}" type="slidenum">
              <a:rPr lang="ru-RU" smtClean="0"/>
              <a:pPr/>
              <a:t>‹#›</a:t>
            </a:fld>
            <a:endParaRPr lang="ru-RU"/>
          </a:p>
        </p:txBody>
      </p:sp>
    </p:spTree>
    <p:extLst>
      <p:ext uri="{BB962C8B-B14F-4D97-AF65-F5344CB8AC3E}">
        <p14:creationId xmlns:p14="http://schemas.microsoft.com/office/powerpoint/2010/main" val="84205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595C62-47DD-4FF4-AEAD-CC6221FAEC7C}" type="slidenum">
              <a:rPr lang="ru-RU" smtClean="0"/>
              <a:pPr/>
              <a:t>‹#›</a:t>
            </a:fld>
            <a:endParaRPr lang="ru-RU"/>
          </a:p>
        </p:txBody>
      </p:sp>
    </p:spTree>
    <p:extLst>
      <p:ext uri="{BB962C8B-B14F-4D97-AF65-F5344CB8AC3E}">
        <p14:creationId xmlns:p14="http://schemas.microsoft.com/office/powerpoint/2010/main" val="195706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2E7E329-FC6B-4997-9B6B-798FD88E5AEB}" type="slidenum">
              <a:rPr lang="ru-RU" smtClean="0"/>
              <a:pPr/>
              <a:t>‹#›</a:t>
            </a:fld>
            <a:endParaRPr lang="ru-RU"/>
          </a:p>
        </p:txBody>
      </p:sp>
    </p:spTree>
    <p:extLst>
      <p:ext uri="{BB962C8B-B14F-4D97-AF65-F5344CB8AC3E}">
        <p14:creationId xmlns:p14="http://schemas.microsoft.com/office/powerpoint/2010/main" val="185737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A4CD44-D261-410C-9E0D-3CD0859D24DA}" type="slidenum">
              <a:rPr lang="ru-RU" smtClean="0"/>
              <a:pPr/>
              <a:t>‹#›</a:t>
            </a:fld>
            <a:endParaRPr lang="ru-RU"/>
          </a:p>
        </p:txBody>
      </p:sp>
    </p:spTree>
    <p:extLst>
      <p:ext uri="{BB962C8B-B14F-4D97-AF65-F5344CB8AC3E}">
        <p14:creationId xmlns:p14="http://schemas.microsoft.com/office/powerpoint/2010/main" val="231846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4CB16CB-600C-4A1F-AC66-932FFE422D07}" type="slidenum">
              <a:rPr lang="ru-RU" smtClean="0"/>
              <a:pPr/>
              <a:t>‹#›</a:t>
            </a:fld>
            <a:endParaRPr lang="ru-RU"/>
          </a:p>
        </p:txBody>
      </p:sp>
    </p:spTree>
    <p:extLst>
      <p:ext uri="{BB962C8B-B14F-4D97-AF65-F5344CB8AC3E}">
        <p14:creationId xmlns:p14="http://schemas.microsoft.com/office/powerpoint/2010/main" val="552389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158A097-7EC4-4807-B195-3F602397BAB1}" type="slidenum">
              <a:rPr lang="ru-RU" smtClean="0"/>
              <a:pPr/>
              <a:t>‹#›</a:t>
            </a:fld>
            <a:endParaRPr lang="ru-RU"/>
          </a:p>
        </p:txBody>
      </p:sp>
    </p:spTree>
    <p:extLst>
      <p:ext uri="{BB962C8B-B14F-4D97-AF65-F5344CB8AC3E}">
        <p14:creationId xmlns:p14="http://schemas.microsoft.com/office/powerpoint/2010/main" val="394289409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ege.spb.ru/"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ru-RU" b="1" dirty="0">
                <a:solidFill>
                  <a:srgbClr val="FF0000"/>
                </a:solidFill>
              </a:rPr>
              <a:t>РОДИТЕЛЯМ О ЕГЭ </a:t>
            </a:r>
            <a:r>
              <a:rPr lang="ru-RU" b="1" dirty="0" smtClean="0">
                <a:solidFill>
                  <a:srgbClr val="FF0000"/>
                </a:solidFill>
              </a:rPr>
              <a:t>2023 </a:t>
            </a:r>
            <a:endParaRPr lang="ru-RU" b="1" dirty="0">
              <a:solidFill>
                <a:srgbClr val="FF0000"/>
              </a:solidFill>
            </a:endParaRPr>
          </a:p>
        </p:txBody>
      </p:sp>
      <p:sp>
        <p:nvSpPr>
          <p:cNvPr id="4" name="Подзаголовок 3"/>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428736"/>
            <a:ext cx="8143932" cy="4462760"/>
          </a:xfrm>
          <a:prstGeom prst="rect">
            <a:avLst/>
          </a:prstGeom>
        </p:spPr>
        <p:txBody>
          <a:bodyPr wrap="square">
            <a:spAutoFit/>
          </a:bodyPr>
          <a:lstStyle/>
          <a:p>
            <a:pPr algn="just"/>
            <a:r>
              <a:rPr lang="ru-RU" sz="24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Если выпускник текущего года </a:t>
            </a:r>
            <a:r>
              <a:rPr lang="ru-RU" sz="2000" u="sng" dirty="0" smtClean="0">
                <a:latin typeface="Times New Roman" pitchFamily="18" charset="0"/>
                <a:cs typeface="Times New Roman" pitchFamily="18" charset="0"/>
              </a:rPr>
              <a:t>получает результат ниже минимального количества баллов по одному из обязательных предметов (русский язык или математика),</a:t>
            </a:r>
            <a:r>
              <a:rPr lang="ru-RU" sz="2000" dirty="0" smtClean="0">
                <a:latin typeface="Times New Roman" pitchFamily="18" charset="0"/>
                <a:cs typeface="Times New Roman" pitchFamily="18" charset="0"/>
              </a:rPr>
              <a:t> то он может пересдать этот экзамен в этом же году. Сделать это можно в резервные дни в текущем году</a:t>
            </a:r>
          </a:p>
          <a:p>
            <a:pPr algn="just"/>
            <a:r>
              <a:rPr lang="ru-RU" sz="2000" dirty="0" smtClean="0">
                <a:latin typeface="Times New Roman" pitchFamily="18" charset="0"/>
                <a:cs typeface="Times New Roman" pitchFamily="18" charset="0"/>
              </a:rPr>
              <a:t>	В случае если участник ЕГЭ получил на ГИА неудовлетворительные результаты по любому из учебных предметов, он имеет право пересдать данный предмет на любом этапе проведения экзаменов не более одного раза. 	</a:t>
            </a:r>
          </a:p>
          <a:p>
            <a:pPr algn="just"/>
            <a:r>
              <a:rPr lang="ru-RU" sz="2000" dirty="0" smtClean="0">
                <a:latin typeface="Times New Roman" pitchFamily="18" charset="0"/>
                <a:cs typeface="Times New Roman" pitchFamily="18" charset="0"/>
              </a:rPr>
              <a:t>	Если выпускник текущего года получает неудовлетворительные результаты более чем по одному обязательному учебному предмету  (</a:t>
            </a:r>
            <a:r>
              <a:rPr lang="ru-RU" sz="2000" u="sng" dirty="0" smtClean="0">
                <a:latin typeface="Times New Roman" pitchFamily="18" charset="0"/>
                <a:cs typeface="Times New Roman" pitchFamily="18" charset="0"/>
              </a:rPr>
              <a:t> по русскому языку и по математике)</a:t>
            </a:r>
            <a:r>
              <a:rPr lang="ru-RU" sz="2000" dirty="0" smtClean="0">
                <a:latin typeface="Times New Roman" pitchFamily="18" charset="0"/>
                <a:cs typeface="Times New Roman" pitchFamily="18" charset="0"/>
              </a:rPr>
              <a:t>, либо повторно неудовлетворительный результат по одному из этих предметов на ГИА в дополнительные сроки, то ему предоставляется право пройти ГИА по соответствующим учебным предметам не ранее чем через год.</a:t>
            </a:r>
            <a:endParaRPr lang="ru-RU" u="sng" dirty="0" smtClean="0">
              <a:solidFill>
                <a:srgbClr val="FF0000"/>
              </a:solidFill>
              <a:latin typeface="Times New Roman" pitchFamily="18" charset="0"/>
              <a:cs typeface="Times New Roman" pitchFamily="18" charset="0"/>
            </a:endParaRPr>
          </a:p>
        </p:txBody>
      </p:sp>
      <p:sp>
        <p:nvSpPr>
          <p:cNvPr id="4" name="Заголовок 3"/>
          <p:cNvSpPr>
            <a:spLocks noGrp="1"/>
          </p:cNvSpPr>
          <p:nvPr>
            <p:ph type="title"/>
          </p:nvPr>
        </p:nvSpPr>
        <p:spPr>
          <a:xfrm>
            <a:off x="1475656" y="228600"/>
            <a:ext cx="6734894" cy="914400"/>
          </a:xfrm>
        </p:spPr>
        <p:txBody>
          <a:bodyPr/>
          <a:lstStyle/>
          <a:p>
            <a:pPr algn="ctr"/>
            <a:r>
              <a:rPr lang="ru-RU" sz="3600" b="1" dirty="0" smtClean="0">
                <a:solidFill>
                  <a:srgbClr val="C00000"/>
                </a:solidFill>
                <a:latin typeface="Times New Roman" pitchFamily="18" charset="0"/>
                <a:cs typeface="Times New Roman" pitchFamily="18" charset="0"/>
              </a:rPr>
              <a:t> Результаты  ЕГЭ</a:t>
            </a:r>
            <a:endParaRPr lang="ru-RU" sz="3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907704" y="620688"/>
            <a:ext cx="6661824" cy="584775"/>
          </a:xfrm>
          <a:prstGeom prst="rect">
            <a:avLst/>
          </a:prstGeom>
        </p:spPr>
        <p:txBody>
          <a:bodyPr wrap="none">
            <a:spAutoFit/>
          </a:bodyPr>
          <a:lstStyle/>
          <a:p>
            <a:r>
              <a:rPr lang="ru-RU" sz="3200" b="1" dirty="0" smtClean="0">
                <a:solidFill>
                  <a:srgbClr val="C00000"/>
                </a:solidFill>
              </a:rPr>
              <a:t>Минимальные  баллы ЕГЭ 2015</a:t>
            </a:r>
            <a:endParaRPr lang="ru-RU" sz="3200" b="1" dirty="0">
              <a:solidFill>
                <a:srgbClr val="C00000"/>
              </a:solidFill>
            </a:endParaRPr>
          </a:p>
        </p:txBody>
      </p:sp>
      <p:sp>
        <p:nvSpPr>
          <p:cNvPr id="5" name="Прямоугольник 4"/>
          <p:cNvSpPr/>
          <p:nvPr/>
        </p:nvSpPr>
        <p:spPr>
          <a:xfrm>
            <a:off x="642910" y="1857364"/>
            <a:ext cx="7643866" cy="4524315"/>
          </a:xfrm>
          <a:prstGeom prst="rect">
            <a:avLst/>
          </a:prstGeom>
        </p:spPr>
        <p:txBody>
          <a:bodyPr wrap="square">
            <a:spAutoFit/>
          </a:bodyPr>
          <a:lstStyle/>
          <a:p>
            <a:pPr algn="just">
              <a:buFont typeface="Wingdings" pitchFamily="2" charset="2"/>
              <a:buChar char="ü"/>
            </a:pPr>
            <a:r>
              <a:rPr lang="ru-RU" sz="2400" dirty="0" smtClean="0">
                <a:latin typeface="Times New Roman" pitchFamily="18" charset="0"/>
                <a:cs typeface="Times New Roman" pitchFamily="18" charset="0"/>
              </a:rPr>
              <a:t>Письмо Министерства образования и науки Российской Федерации от 22.09.2014 г. №АК-3029/05 «Об установлении минимального количества баллов ЕГЭ»</a:t>
            </a:r>
          </a:p>
          <a:p>
            <a:pPr algn="just">
              <a:buFont typeface="Wingdings" pitchFamily="2" charset="2"/>
              <a:buChar char="ü"/>
            </a:pPr>
            <a:endParaRPr lang="ru-RU" sz="2400" dirty="0" smtClean="0">
              <a:latin typeface="Times New Roman" pitchFamily="18" charset="0"/>
              <a:cs typeface="Times New Roman" pitchFamily="18" charset="0"/>
            </a:endParaRPr>
          </a:p>
          <a:p>
            <a:pPr algn="just">
              <a:buFont typeface="Wingdings" pitchFamily="2" charset="2"/>
              <a:buChar char="ü"/>
            </a:pPr>
            <a:r>
              <a:rPr lang="ru-RU" sz="2400" dirty="0" smtClean="0">
                <a:latin typeface="Times New Roman" pitchFamily="18" charset="0"/>
                <a:cs typeface="Times New Roman" pitchFamily="18" charset="0"/>
              </a:rPr>
              <a:t>Распоряжение Федеральной службы по надзору в сфере образования и науки от 04.09.2014 г. №1701-10 "«Об установлении минимального количества баллов единого государственного экзамена, необходимого для поступления на обучение по программам </a:t>
            </a:r>
            <a:r>
              <a:rPr lang="ru-RU" sz="2400" dirty="0" err="1" smtClean="0">
                <a:latin typeface="Times New Roman" pitchFamily="18" charset="0"/>
                <a:cs typeface="Times New Roman" pitchFamily="18" charset="0"/>
              </a:rPr>
              <a:t>бакалавриата</a:t>
            </a:r>
            <a:r>
              <a:rPr lang="ru-RU" sz="2400" dirty="0" smtClean="0">
                <a:latin typeface="Times New Roman" pitchFamily="18" charset="0"/>
                <a:cs typeface="Times New Roman" pitchFamily="18" charset="0"/>
              </a:rPr>
              <a:t> и программам </a:t>
            </a:r>
            <a:r>
              <a:rPr lang="ru-RU" sz="2400" dirty="0" err="1" smtClean="0">
                <a:latin typeface="Times New Roman" pitchFamily="18" charset="0"/>
                <a:cs typeface="Times New Roman" pitchFamily="18" charset="0"/>
              </a:rPr>
              <a:t>специалитета</a:t>
            </a:r>
            <a:r>
              <a:rPr lang="ru-RU" sz="2400" dirty="0" smtClean="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8662" y="1714488"/>
            <a:ext cx="7416824" cy="4154984"/>
          </a:xfrm>
          <a:prstGeom prst="rect">
            <a:avLst/>
          </a:prstGeom>
        </p:spPr>
        <p:txBody>
          <a:bodyPr wrap="square">
            <a:spAutoFit/>
          </a:bodyPr>
          <a:lstStyle/>
          <a:p>
            <a:r>
              <a:rPr lang="ru-RU" sz="2400" dirty="0" smtClean="0">
                <a:solidFill>
                  <a:srgbClr val="C00000"/>
                </a:solidFill>
                <a:latin typeface="Times New Roman" pitchFamily="18" charset="0"/>
                <a:cs typeface="Times New Roman" pitchFamily="18" charset="0"/>
              </a:rPr>
              <a:t>Русский язык	                      24   -  36</a:t>
            </a:r>
          </a:p>
          <a:p>
            <a:r>
              <a:rPr lang="ru-RU" sz="2400" dirty="0" smtClean="0">
                <a:solidFill>
                  <a:srgbClr val="C00000"/>
                </a:solidFill>
                <a:latin typeface="Times New Roman" pitchFamily="18" charset="0"/>
                <a:cs typeface="Times New Roman" pitchFamily="18" charset="0"/>
              </a:rPr>
              <a:t>Математика	                      20   -  27</a:t>
            </a:r>
          </a:p>
          <a:p>
            <a:r>
              <a:rPr lang="ru-RU" sz="2400" dirty="0" smtClean="0">
                <a:latin typeface="Times New Roman" pitchFamily="18" charset="0"/>
                <a:cs typeface="Times New Roman" pitchFamily="18" charset="0"/>
              </a:rPr>
              <a:t>Физика	                      36   -  36</a:t>
            </a:r>
          </a:p>
          <a:p>
            <a:r>
              <a:rPr lang="ru-RU" sz="2400" dirty="0" smtClean="0">
                <a:latin typeface="Times New Roman" pitchFamily="18" charset="0"/>
                <a:cs typeface="Times New Roman" pitchFamily="18" charset="0"/>
              </a:rPr>
              <a:t>Химия	                                  36   -  36</a:t>
            </a:r>
          </a:p>
          <a:p>
            <a:r>
              <a:rPr lang="ru-RU" sz="2400" dirty="0" smtClean="0">
                <a:latin typeface="Times New Roman" pitchFamily="18" charset="0"/>
                <a:cs typeface="Times New Roman" pitchFamily="18" charset="0"/>
              </a:rPr>
              <a:t>Информатика и ИКТ	          40   -  40</a:t>
            </a:r>
          </a:p>
          <a:p>
            <a:r>
              <a:rPr lang="ru-RU" sz="2400" dirty="0" smtClean="0">
                <a:latin typeface="Times New Roman" pitchFamily="18" charset="0"/>
                <a:cs typeface="Times New Roman" pitchFamily="18" charset="0"/>
              </a:rPr>
              <a:t>Биология	                      36   -  36</a:t>
            </a:r>
          </a:p>
          <a:p>
            <a:r>
              <a:rPr lang="ru-RU" sz="2400" dirty="0" smtClean="0">
                <a:latin typeface="Times New Roman" pitchFamily="18" charset="0"/>
                <a:cs typeface="Times New Roman" pitchFamily="18" charset="0"/>
              </a:rPr>
              <a:t>История	                      32   -  32</a:t>
            </a:r>
          </a:p>
          <a:p>
            <a:r>
              <a:rPr lang="ru-RU" sz="2400" dirty="0" smtClean="0">
                <a:latin typeface="Times New Roman" pitchFamily="18" charset="0"/>
                <a:cs typeface="Times New Roman" pitchFamily="18" charset="0"/>
              </a:rPr>
              <a:t>География	                      37   -  37</a:t>
            </a:r>
          </a:p>
          <a:p>
            <a:r>
              <a:rPr lang="ru-RU" sz="2400" dirty="0" smtClean="0">
                <a:latin typeface="Times New Roman" pitchFamily="18" charset="0"/>
                <a:cs typeface="Times New Roman" pitchFamily="18" charset="0"/>
              </a:rPr>
              <a:t>Иностранные языки	          20   -  22</a:t>
            </a:r>
          </a:p>
          <a:p>
            <a:r>
              <a:rPr lang="ru-RU" sz="2400" dirty="0" smtClean="0">
                <a:latin typeface="Times New Roman" pitchFamily="18" charset="0"/>
                <a:cs typeface="Times New Roman" pitchFamily="18" charset="0"/>
              </a:rPr>
              <a:t>Обществознание	          39   -  42</a:t>
            </a:r>
          </a:p>
          <a:p>
            <a:r>
              <a:rPr lang="ru-RU" sz="2400" dirty="0" smtClean="0">
                <a:latin typeface="Times New Roman" pitchFamily="18" charset="0"/>
                <a:cs typeface="Times New Roman" pitchFamily="18" charset="0"/>
              </a:rPr>
              <a:t>Литература	                      32   -  32</a:t>
            </a:r>
            <a:endParaRPr lang="ru-RU" sz="2400" dirty="0">
              <a:latin typeface="Times New Roman" pitchFamily="18" charset="0"/>
              <a:cs typeface="Times New Roman" pitchFamily="18" charset="0"/>
            </a:endParaRPr>
          </a:p>
        </p:txBody>
      </p:sp>
      <p:sp>
        <p:nvSpPr>
          <p:cNvPr id="3" name="Прямоугольник 2"/>
          <p:cNvSpPr/>
          <p:nvPr/>
        </p:nvSpPr>
        <p:spPr>
          <a:xfrm>
            <a:off x="1907704" y="620688"/>
            <a:ext cx="6661824" cy="584775"/>
          </a:xfrm>
          <a:prstGeom prst="rect">
            <a:avLst/>
          </a:prstGeom>
        </p:spPr>
        <p:txBody>
          <a:bodyPr wrap="none">
            <a:spAutoFit/>
          </a:bodyPr>
          <a:lstStyle/>
          <a:p>
            <a:r>
              <a:rPr lang="ru-RU" sz="3200" b="1" dirty="0" smtClean="0">
                <a:solidFill>
                  <a:srgbClr val="C00000"/>
                </a:solidFill>
              </a:rPr>
              <a:t>Минимальные  баллы ЕГЭ 2017</a:t>
            </a:r>
            <a:endParaRPr lang="ru-RU" sz="3200" b="1"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1720" y="476672"/>
            <a:ext cx="6336704" cy="461665"/>
          </a:xfrm>
          <a:prstGeom prst="rect">
            <a:avLst/>
          </a:prstGeom>
        </p:spPr>
        <p:txBody>
          <a:bodyPr wrap="square">
            <a:spAutoFit/>
          </a:bodyPr>
          <a:lstStyle/>
          <a:p>
            <a:r>
              <a:rPr lang="ru-RU" sz="2400" b="1" dirty="0" smtClean="0">
                <a:solidFill>
                  <a:srgbClr val="C00000"/>
                </a:solidFill>
                <a:latin typeface="Times New Roman" pitchFamily="18" charset="0"/>
                <a:cs typeface="Times New Roman" pitchFamily="18" charset="0"/>
              </a:rPr>
              <a:t>ИНТЕРНЕТ-РЕСУРСЫ по вопросам ЕГЭ</a:t>
            </a:r>
            <a:endParaRPr lang="ru-RU" sz="2400" b="1" dirty="0">
              <a:solidFill>
                <a:srgbClr val="C00000"/>
              </a:solidFill>
              <a:latin typeface="Times New Roman" pitchFamily="18" charset="0"/>
              <a:cs typeface="Times New Roman" pitchFamily="18" charset="0"/>
            </a:endParaRPr>
          </a:p>
        </p:txBody>
      </p:sp>
      <p:sp>
        <p:nvSpPr>
          <p:cNvPr id="3" name="Прямоугольник 2"/>
          <p:cNvSpPr/>
          <p:nvPr/>
        </p:nvSpPr>
        <p:spPr>
          <a:xfrm>
            <a:off x="899592" y="1412776"/>
            <a:ext cx="7200800" cy="4678204"/>
          </a:xfrm>
          <a:prstGeom prst="rect">
            <a:avLst/>
          </a:prstGeom>
        </p:spPr>
        <p:txBody>
          <a:bodyPr wrap="square">
            <a:spAutoFit/>
          </a:bodyPr>
          <a:lstStyle/>
          <a:p>
            <a:pPr algn="ctr" eaLnBrk="1" hangingPunct="1">
              <a:buFont typeface="Wingdings 2" pitchFamily="18" charset="2"/>
              <a:buNone/>
            </a:pPr>
            <a:r>
              <a:rPr lang="ru-RU" b="1" dirty="0" smtClean="0">
                <a:latin typeface="Times New Roman" pitchFamily="18" charset="0"/>
                <a:cs typeface="Times New Roman" pitchFamily="18" charset="0"/>
              </a:rPr>
              <a:t>Официальный информационный портал ЕГЭ</a:t>
            </a:r>
            <a:endParaRPr lang="ru-RU" u="sng" dirty="0" smtClean="0">
              <a:latin typeface="Times New Roman" pitchFamily="18" charset="0"/>
              <a:cs typeface="Times New Roman" pitchFamily="18" charset="0"/>
            </a:endParaRPr>
          </a:p>
          <a:p>
            <a:pPr algn="ctr" eaLnBrk="1" hangingPunct="1">
              <a:buFont typeface="Wingdings 2" pitchFamily="18" charset="2"/>
              <a:buNone/>
            </a:pPr>
            <a:r>
              <a:rPr lang="en-US" sz="2800" b="1" u="sng" dirty="0" smtClean="0">
                <a:latin typeface="Times New Roman" pitchFamily="18" charset="0"/>
                <a:cs typeface="Times New Roman" pitchFamily="18" charset="0"/>
              </a:rPr>
              <a:t>www.ege.edu.ru</a:t>
            </a:r>
            <a:endParaRPr lang="ru-RU" sz="2800" b="1" u="sng" dirty="0" smtClean="0">
              <a:latin typeface="Times New Roman" pitchFamily="18" charset="0"/>
              <a:cs typeface="Times New Roman" pitchFamily="18" charset="0"/>
            </a:endParaRPr>
          </a:p>
          <a:p>
            <a:pPr eaLnBrk="1" hangingPunct="1">
              <a:buFont typeface="Wingdings 2" pitchFamily="18" charset="2"/>
              <a:buNone/>
            </a:pPr>
            <a:r>
              <a:rPr lang="ru-RU" dirty="0" smtClean="0">
                <a:latin typeface="Times New Roman" pitchFamily="18" charset="0"/>
                <a:cs typeface="Times New Roman" pitchFamily="18" charset="0"/>
              </a:rPr>
              <a:t>-основные сведения о ЕГЭ - нормативные правовые документы;</a:t>
            </a:r>
          </a:p>
          <a:p>
            <a:pPr eaLnBrk="1" hangingPunct="1"/>
            <a:r>
              <a:rPr lang="ru-RU" dirty="0" smtClean="0">
                <a:latin typeface="Times New Roman" pitchFamily="18" charset="0"/>
                <a:cs typeface="Times New Roman" pitchFamily="18" charset="0"/>
              </a:rPr>
              <a:t>- правила и процедура проведения  ЕГЭ;</a:t>
            </a:r>
          </a:p>
          <a:p>
            <a:pPr eaLnBrk="1" hangingPunct="1"/>
            <a:r>
              <a:rPr lang="ru-RU" dirty="0" smtClean="0">
                <a:latin typeface="Times New Roman" pitchFamily="18" charset="0"/>
                <a:cs typeface="Times New Roman" pitchFamily="18" charset="0"/>
              </a:rPr>
              <a:t>- ЕГЭ для участников с ограниченными  возможностями здоровья;</a:t>
            </a:r>
          </a:p>
          <a:p>
            <a:pPr eaLnBrk="1" hangingPunct="1"/>
            <a:r>
              <a:rPr lang="ru-RU" dirty="0" smtClean="0">
                <a:latin typeface="Times New Roman" pitchFamily="18" charset="0"/>
                <a:cs typeface="Times New Roman" pitchFamily="18" charset="0"/>
              </a:rPr>
              <a:t>- демонстрационные варианты ЕГЭ;</a:t>
            </a:r>
          </a:p>
          <a:p>
            <a:pPr eaLnBrk="1" hangingPunct="1">
              <a:buFontTx/>
              <a:buChar char="-"/>
            </a:pPr>
            <a:r>
              <a:rPr lang="ru-RU" dirty="0" smtClean="0">
                <a:latin typeface="Times New Roman" pitchFamily="18" charset="0"/>
                <a:cs typeface="Times New Roman" pitchFamily="18" charset="0"/>
              </a:rPr>
              <a:t> новости ЕГЭ </a:t>
            </a:r>
          </a:p>
          <a:p>
            <a:pPr algn="ctr"/>
            <a:endParaRPr lang="ru-RU" sz="800" b="1" dirty="0" smtClean="0">
              <a:latin typeface="Times New Roman" pitchFamily="18" charset="0"/>
              <a:cs typeface="Times New Roman" pitchFamily="18" charset="0"/>
            </a:endParaRPr>
          </a:p>
          <a:p>
            <a:pPr algn="ctr"/>
            <a:r>
              <a:rPr lang="ru-RU" b="1" dirty="0" smtClean="0">
                <a:latin typeface="Times New Roman" pitchFamily="18" charset="0"/>
                <a:cs typeface="Times New Roman" pitchFamily="18" charset="0"/>
              </a:rPr>
              <a:t>Официальный информационный портал ЕГЭ в  СПб</a:t>
            </a:r>
            <a:endParaRPr lang="ru-RU" u="sng" dirty="0" smtClean="0">
              <a:latin typeface="Times New Roman" pitchFamily="18" charset="0"/>
              <a:cs typeface="Times New Roman" pitchFamily="18" charset="0"/>
            </a:endParaRPr>
          </a:p>
          <a:p>
            <a:pPr algn="ctr" eaLnBrk="1" hangingPunct="1"/>
            <a:r>
              <a:rPr lang="en-US" sz="2800" b="1" u="sng" dirty="0" smtClean="0">
                <a:latin typeface="Times New Roman" pitchFamily="18" charset="0"/>
                <a:cs typeface="Times New Roman" pitchFamily="18" charset="0"/>
              </a:rPr>
              <a:t>www.ege.spb.ru</a:t>
            </a:r>
            <a:endParaRPr lang="ru-RU" sz="2800" b="1" u="sng" dirty="0" smtClean="0">
              <a:latin typeface="Times New Roman" pitchFamily="18" charset="0"/>
              <a:cs typeface="Times New Roman" pitchFamily="18" charset="0"/>
            </a:endParaRPr>
          </a:p>
          <a:p>
            <a:pPr eaLnBrk="1" hangingPunct="1"/>
            <a:r>
              <a:rPr lang="ru-RU" b="1" dirty="0" smtClean="0">
                <a:solidFill>
                  <a:srgbClr val="FF0000"/>
                </a:solidFill>
                <a:latin typeface="Times New Roman" pitchFamily="18" charset="0"/>
                <a:cs typeface="Times New Roman" pitchFamily="18" charset="0"/>
              </a:rPr>
              <a:t>Результаты  ЕГЭ.</a:t>
            </a:r>
            <a:endParaRPr lang="ru-RU" b="1" u="sng" dirty="0" smtClean="0">
              <a:solidFill>
                <a:srgbClr val="FF0000"/>
              </a:solidFill>
              <a:latin typeface="Times New Roman" pitchFamily="18" charset="0"/>
              <a:cs typeface="Times New Roman" pitchFamily="18" charset="0"/>
            </a:endParaRPr>
          </a:p>
          <a:p>
            <a:pPr algn="ctr" eaLnBrk="1" hangingPunct="1"/>
            <a:endParaRPr lang="ru-RU" sz="800" b="1" dirty="0" smtClean="0">
              <a:latin typeface="Times New Roman" pitchFamily="18" charset="0"/>
              <a:cs typeface="Times New Roman" pitchFamily="18" charset="0"/>
            </a:endParaRPr>
          </a:p>
          <a:p>
            <a:pPr algn="ctr" eaLnBrk="1" hangingPunct="1"/>
            <a:r>
              <a:rPr lang="ru-RU" b="1" dirty="0" smtClean="0">
                <a:latin typeface="Times New Roman" pitchFamily="18" charset="0"/>
                <a:cs typeface="Times New Roman" pitchFamily="18" charset="0"/>
              </a:rPr>
              <a:t>Сайт  федерального института педагогических измерений </a:t>
            </a:r>
            <a:r>
              <a:rPr lang="en-US" sz="2800" b="1" u="sng" dirty="0" smtClean="0">
                <a:latin typeface="Times New Roman" pitchFamily="18" charset="0"/>
                <a:cs typeface="Times New Roman" pitchFamily="18" charset="0"/>
              </a:rPr>
              <a:t>www.fipi.ru  </a:t>
            </a:r>
          </a:p>
          <a:p>
            <a:pPr eaLnBrk="1" hangingPunct="1"/>
            <a:r>
              <a:rPr lang="ru-RU" dirty="0" smtClean="0">
                <a:latin typeface="Times New Roman" pitchFamily="18" charset="0"/>
                <a:cs typeface="Times New Roman" pitchFamily="18" charset="0"/>
              </a:rPr>
              <a:t>- контрольно-измерительные материалы ЕГЭ за 2004-2015 годы по всем предметам;</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63688" y="228600"/>
            <a:ext cx="6446862" cy="608112"/>
          </a:xfrm>
        </p:spPr>
        <p:txBody>
          <a:bodyPr>
            <a:normAutofit fontScale="90000"/>
          </a:bodyPr>
          <a:lstStyle/>
          <a:p>
            <a:r>
              <a:rPr lang="ru-RU" sz="3600" b="1" dirty="0" smtClean="0">
                <a:solidFill>
                  <a:srgbClr val="C00000"/>
                </a:solidFill>
                <a:latin typeface="Times New Roman" pitchFamily="18" charset="0"/>
                <a:cs typeface="Times New Roman" pitchFamily="18" charset="0"/>
              </a:rPr>
              <a:t>В день  ЕГЭ</a:t>
            </a:r>
            <a:endParaRPr lang="ru-RU" sz="3600" b="1" dirty="0">
              <a:solidFill>
                <a:srgbClr val="C00000"/>
              </a:solidFill>
              <a:latin typeface="Times New Roman" pitchFamily="18" charset="0"/>
              <a:cs typeface="Times New Roman" pitchFamily="18" charset="0"/>
            </a:endParaRPr>
          </a:p>
        </p:txBody>
      </p:sp>
      <p:sp>
        <p:nvSpPr>
          <p:cNvPr id="17411" name="Rectangle 3"/>
          <p:cNvSpPr>
            <a:spLocks noGrp="1" noChangeArrowheads="1"/>
          </p:cNvSpPr>
          <p:nvPr>
            <p:ph idx="1"/>
          </p:nvPr>
        </p:nvSpPr>
        <p:spPr>
          <a:xfrm>
            <a:off x="683568" y="1412776"/>
            <a:ext cx="7776864" cy="5112568"/>
          </a:xfrm>
        </p:spPr>
        <p:txBody>
          <a:bodyPr/>
          <a:lstStyle/>
          <a:p>
            <a:pPr algn="just">
              <a:buNone/>
            </a:pPr>
            <a:r>
              <a:rPr lang="ru-RU" sz="2800" dirty="0" smtClean="0"/>
              <a:t>	</a:t>
            </a:r>
            <a:r>
              <a:rPr lang="ru-RU" sz="2200" dirty="0" smtClean="0">
                <a:solidFill>
                  <a:schemeClr val="tx1"/>
                </a:solidFill>
                <a:latin typeface="Times New Roman" pitchFamily="18" charset="0"/>
                <a:cs typeface="Times New Roman" pitchFamily="18" charset="0"/>
              </a:rPr>
              <a:t>ЕГЭ проводится в специально организованном пункте проведения экзамена (ППЭ)</a:t>
            </a:r>
          </a:p>
          <a:p>
            <a:pPr algn="just">
              <a:buNone/>
            </a:pPr>
            <a:r>
              <a:rPr lang="ru-RU" sz="2200" dirty="0" smtClean="0">
                <a:solidFill>
                  <a:schemeClr val="tx1"/>
                </a:solidFill>
                <a:latin typeface="Times New Roman" pitchFamily="18" charset="0"/>
                <a:cs typeface="Times New Roman" pitchFamily="18" charset="0"/>
              </a:rPr>
              <a:t>	Все </a:t>
            </a:r>
            <a:r>
              <a:rPr lang="ru-RU" sz="2200" dirty="0">
                <a:solidFill>
                  <a:schemeClr val="tx1"/>
                </a:solidFill>
                <a:latin typeface="Times New Roman" pitchFamily="18" charset="0"/>
                <a:cs typeface="Times New Roman" pitchFamily="18" charset="0"/>
              </a:rPr>
              <a:t>экзамены начинаются в 10.00 по местному времени. </a:t>
            </a:r>
            <a:endParaRPr lang="ru-RU" sz="2200" dirty="0" smtClean="0">
              <a:solidFill>
                <a:schemeClr val="tx1"/>
              </a:solidFill>
              <a:latin typeface="Times New Roman" pitchFamily="18" charset="0"/>
              <a:cs typeface="Times New Roman" pitchFamily="18" charset="0"/>
            </a:endParaRPr>
          </a:p>
          <a:p>
            <a:pPr>
              <a:buNone/>
            </a:pPr>
            <a:r>
              <a:rPr lang="ru-RU" sz="2200" dirty="0" smtClean="0">
                <a:solidFill>
                  <a:schemeClr val="tx1"/>
                </a:solidFill>
                <a:latin typeface="Times New Roman" pitchFamily="18" charset="0"/>
                <a:cs typeface="Times New Roman" pitchFamily="18" charset="0"/>
              </a:rPr>
              <a:t>	По прибытии в ППЭ все участники ЕГЭ должны иметь:</a:t>
            </a:r>
          </a:p>
          <a:p>
            <a:pPr algn="just">
              <a:buClrTx/>
              <a:buFont typeface="Wingdings" pitchFamily="2" charset="2"/>
              <a:buChar char="Ø"/>
            </a:pPr>
            <a:r>
              <a:rPr lang="ru-RU" sz="2200" dirty="0" smtClean="0">
                <a:solidFill>
                  <a:schemeClr val="tx1"/>
                </a:solidFill>
                <a:latin typeface="Times New Roman" pitchFamily="18" charset="0"/>
                <a:cs typeface="Times New Roman" pitchFamily="18" charset="0"/>
              </a:rPr>
              <a:t>документ, удостоверяющий личность (далее – паспорт); </a:t>
            </a:r>
          </a:p>
          <a:p>
            <a:pPr algn="just">
              <a:buClrTx/>
              <a:buFont typeface="Wingdings" pitchFamily="2" charset="2"/>
              <a:buChar char="Ø"/>
            </a:pPr>
            <a:r>
              <a:rPr lang="ru-RU" sz="2200" dirty="0" smtClean="0">
                <a:solidFill>
                  <a:schemeClr val="tx1"/>
                </a:solidFill>
                <a:latin typeface="Times New Roman" pitchFamily="18" charset="0"/>
                <a:cs typeface="Times New Roman" pitchFamily="18" charset="0"/>
              </a:rPr>
              <a:t>гелиевую или капиллярную ручку с черными чернилами;</a:t>
            </a:r>
          </a:p>
          <a:p>
            <a:pPr algn="just">
              <a:buClrTx/>
              <a:buFont typeface="Wingdings" pitchFamily="2" charset="2"/>
              <a:buChar char="Ø"/>
            </a:pPr>
            <a:r>
              <a:rPr lang="ru-RU" sz="2200" dirty="0" smtClean="0">
                <a:solidFill>
                  <a:schemeClr val="tx1"/>
                </a:solidFill>
                <a:latin typeface="Times New Roman" pitchFamily="18" charset="0"/>
                <a:cs typeface="Times New Roman" pitchFamily="18" charset="0"/>
              </a:rPr>
              <a:t>дополнительные материалы, используемые по отдельным предметам, в соответствии с перечнем, ежегодно утверждаемым Федеральной службой по надзору в сфере образования и науки.</a:t>
            </a:r>
          </a:p>
          <a:p>
            <a:pPr algn="just">
              <a:buNone/>
            </a:pPr>
            <a:endParaRPr lang="ru-RU" sz="2400" dirty="0" smtClean="0">
              <a:latin typeface="Times New Roman" pitchFamily="18" charset="0"/>
              <a:cs typeface="Times New Roman" pitchFamily="18" charset="0"/>
            </a:endParaRPr>
          </a:p>
          <a:p>
            <a:pPr>
              <a:lnSpc>
                <a:spcPct val="90000"/>
              </a:lnSpc>
            </a:pPr>
            <a:endParaRPr lang="ru-RU"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1428736"/>
            <a:ext cx="8143932" cy="2862322"/>
          </a:xfrm>
          <a:prstGeom prst="rect">
            <a:avLst/>
          </a:prstGeom>
        </p:spPr>
        <p:txBody>
          <a:bodyPr wrap="square">
            <a:spAutoFit/>
          </a:bodyPr>
          <a:lstStyle/>
          <a:p>
            <a:r>
              <a:rPr lang="ru-RU" sz="2400" dirty="0" smtClean="0"/>
              <a:t>    </a:t>
            </a:r>
            <a:r>
              <a:rPr lang="ru-RU" sz="2400" b="1" u="sng" dirty="0" smtClean="0">
                <a:latin typeface="Times New Roman" pitchFamily="18" charset="0"/>
                <a:cs typeface="Times New Roman" pitchFamily="18" charset="0"/>
              </a:rPr>
              <a:t>На  экзамене необходимо при  себе  иметь:</a:t>
            </a:r>
          </a:p>
          <a:p>
            <a:pPr marL="342900" indent="-342900"/>
            <a:r>
              <a:rPr lang="ru-RU" sz="2400" dirty="0" smtClean="0">
                <a:latin typeface="Times New Roman" pitchFamily="18" charset="0"/>
                <a:cs typeface="Times New Roman" pitchFamily="18" charset="0"/>
              </a:rPr>
              <a:t>       - Паспорт</a:t>
            </a:r>
          </a:p>
          <a:p>
            <a:pPr marL="342900" indent="-342900"/>
            <a:r>
              <a:rPr lang="ru-RU" sz="2400" dirty="0" smtClean="0">
                <a:latin typeface="Times New Roman" pitchFamily="18" charset="0"/>
                <a:cs typeface="Times New Roman" pitchFamily="18" charset="0"/>
              </a:rPr>
              <a:t>       - Гелиевые  черные  ручки  2  шт.</a:t>
            </a:r>
          </a:p>
          <a:p>
            <a:pPr marL="342900" indent="-342900"/>
            <a:r>
              <a:rPr lang="ru-RU" sz="2400" dirty="0" smtClean="0">
                <a:latin typeface="Times New Roman" pitchFamily="18" charset="0"/>
                <a:cs typeface="Times New Roman" pitchFamily="18" charset="0"/>
              </a:rPr>
              <a:t>       - Сбор  выпускников    у  школы.  </a:t>
            </a:r>
          </a:p>
          <a:p>
            <a:pPr marL="342900" indent="-342900" algn="ctr"/>
            <a:r>
              <a:rPr lang="ru-RU" sz="2400" b="1" dirty="0" smtClean="0">
                <a:solidFill>
                  <a:srgbClr val="C00000"/>
                </a:solidFill>
                <a:latin typeface="Times New Roman" pitchFamily="18" charset="0"/>
                <a:cs typeface="Times New Roman" pitchFamily="18" charset="0"/>
              </a:rPr>
              <a:t>На экзамене ЗАПРЕЩЕНО пользоваться мобильными телефонами и другими средствами связи!</a:t>
            </a:r>
          </a:p>
          <a:p>
            <a:pPr marL="342900" indent="-342900"/>
            <a:endParaRPr lang="ru-RU" dirty="0" smtClean="0"/>
          </a:p>
          <a:p>
            <a:pPr marL="342900" indent="-342900"/>
            <a:endParaRPr lang="ru-RU" dirty="0"/>
          </a:p>
        </p:txBody>
      </p:sp>
      <p:pic>
        <p:nvPicPr>
          <p:cNvPr id="3" name="Picture 10"/>
          <p:cNvPicPr>
            <a:picLocks noChangeAspect="1" noChangeArrowheads="1"/>
          </p:cNvPicPr>
          <p:nvPr/>
        </p:nvPicPr>
        <p:blipFill>
          <a:blip r:embed="rId2" cstate="print"/>
          <a:srcRect/>
          <a:stretch>
            <a:fillRect/>
          </a:stretch>
        </p:blipFill>
        <p:spPr bwMode="auto">
          <a:xfrm>
            <a:off x="5286228" y="4564644"/>
            <a:ext cx="2267744" cy="1808750"/>
          </a:xfrm>
          <a:prstGeom prst="rect">
            <a:avLst/>
          </a:prstGeom>
          <a:noFill/>
          <a:ln w="9525">
            <a:noFill/>
            <a:miter lim="800000"/>
            <a:headEnd/>
            <a:tailEnd/>
          </a:ln>
        </p:spPr>
      </p:pic>
      <p:pic>
        <p:nvPicPr>
          <p:cNvPr id="4" name="Picture 9"/>
          <p:cNvPicPr>
            <a:picLocks noChangeAspect="1" noChangeArrowheads="1"/>
          </p:cNvPicPr>
          <p:nvPr/>
        </p:nvPicPr>
        <p:blipFill>
          <a:blip r:embed="rId3" cstate="print"/>
          <a:srcRect/>
          <a:stretch>
            <a:fillRect/>
          </a:stretch>
        </p:blipFill>
        <p:spPr bwMode="auto">
          <a:xfrm>
            <a:off x="2022686" y="4564304"/>
            <a:ext cx="2339752" cy="2239664"/>
          </a:xfrm>
          <a:prstGeom prst="rect">
            <a:avLst/>
          </a:prstGeom>
          <a:noFill/>
          <a:ln w="9525">
            <a:noFill/>
            <a:miter lim="800000"/>
            <a:headEnd/>
            <a:tailEnd/>
          </a:ln>
        </p:spPr>
      </p:pic>
      <p:sp>
        <p:nvSpPr>
          <p:cNvPr id="5" name="Умножение 16"/>
          <p:cNvSpPr/>
          <p:nvPr/>
        </p:nvSpPr>
        <p:spPr>
          <a:xfrm>
            <a:off x="2581196" y="5049246"/>
            <a:ext cx="1495425" cy="1373188"/>
          </a:xfrm>
          <a:prstGeom prst="mathMultiply">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Умножение 16"/>
          <p:cNvSpPr/>
          <p:nvPr/>
        </p:nvSpPr>
        <p:spPr>
          <a:xfrm>
            <a:off x="5508104" y="4362652"/>
            <a:ext cx="1495425" cy="1373188"/>
          </a:xfrm>
          <a:prstGeom prst="mathMultiply">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Прямоугольник 6"/>
          <p:cNvSpPr/>
          <p:nvPr/>
        </p:nvSpPr>
        <p:spPr>
          <a:xfrm>
            <a:off x="2627784" y="404664"/>
            <a:ext cx="2448272" cy="584775"/>
          </a:xfrm>
          <a:prstGeom prst="rect">
            <a:avLst/>
          </a:prstGeom>
        </p:spPr>
        <p:txBody>
          <a:bodyPr wrap="square">
            <a:spAutoFit/>
          </a:bodyPr>
          <a:lstStyle/>
          <a:p>
            <a:r>
              <a:rPr lang="ru-RU" sz="3200" dirty="0" smtClean="0">
                <a:solidFill>
                  <a:schemeClr val="bg1"/>
                </a:solidFill>
                <a:latin typeface="Times New Roman" pitchFamily="18" charset="0"/>
                <a:cs typeface="Times New Roman" pitchFamily="18" charset="0"/>
              </a:rPr>
              <a:t>В день  ЕГЭ</a:t>
            </a:r>
            <a:endParaRPr lang="ru-RU" sz="32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2138" y="1340768"/>
            <a:ext cx="8136904" cy="4816703"/>
          </a:xfrm>
          <a:prstGeom prst="rect">
            <a:avLst/>
          </a:prstGeom>
        </p:spPr>
        <p:txBody>
          <a:bodyPr wrap="square">
            <a:spAutoFit/>
          </a:bodyPr>
          <a:lstStyle/>
          <a:p>
            <a:pPr algn="just"/>
            <a:endParaRPr lang="ru-RU" sz="1900" b="1" dirty="0" smtClean="0">
              <a:latin typeface="Times New Roman" pitchFamily="18" charset="0"/>
              <a:cs typeface="Times New Roman" pitchFamily="18" charset="0"/>
            </a:endParaRPr>
          </a:p>
          <a:p>
            <a:pPr algn="just"/>
            <a:r>
              <a:rPr lang="ru-RU" sz="19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Сведения о результатах ЕГЭ отражены в федеральной информационной системе обеспечения проведения государственной итоговой аттестации учащихся, освоивших основные образовательные программы основного общего и среднего общего образования, и приема граждан в образовательные организации для получения среднего профессионального и высшего образования и региональных информационных системах обеспечения проведения государственной итоговой аттестации обучающихся, освоивших основные образовательные программы основного общего и среднего общего образования.</a:t>
            </a:r>
          </a:p>
          <a:p>
            <a:pPr algn="just"/>
            <a:r>
              <a:rPr lang="ru-RU" sz="2000" dirty="0" smtClean="0">
                <a:latin typeface="Times New Roman" pitchFamily="18" charset="0"/>
                <a:cs typeface="Times New Roman" pitchFamily="18" charset="0"/>
              </a:rPr>
              <a:t>Выдача свидетельств о результатах ЕГЭ, а также дубликатов свидетельств о результатах ЕГЭ с 2014 года не производиться.</a:t>
            </a:r>
          </a:p>
          <a:p>
            <a:pPr algn="ctr"/>
            <a:r>
              <a:rPr lang="ru-RU" sz="2400" dirty="0" smtClean="0">
                <a:solidFill>
                  <a:srgbClr val="C00000"/>
                </a:solidFill>
                <a:latin typeface="Times New Roman" pitchFamily="18" charset="0"/>
                <a:cs typeface="Times New Roman" pitchFamily="18" charset="0"/>
              </a:rPr>
              <a:t>Результаты ЕГЭ действительны в течение 4 лет, следующих за годом получения этих результатов.</a:t>
            </a:r>
          </a:p>
        </p:txBody>
      </p:sp>
      <p:sp>
        <p:nvSpPr>
          <p:cNvPr id="4" name="Прямоугольник 3"/>
          <p:cNvSpPr/>
          <p:nvPr/>
        </p:nvSpPr>
        <p:spPr>
          <a:xfrm>
            <a:off x="1763688" y="404664"/>
            <a:ext cx="6613285" cy="584775"/>
          </a:xfrm>
          <a:prstGeom prst="rect">
            <a:avLst/>
          </a:prstGeom>
        </p:spPr>
        <p:txBody>
          <a:bodyPr wrap="none">
            <a:spAutoFit/>
          </a:bodyPr>
          <a:lstStyle/>
          <a:p>
            <a:r>
              <a:rPr lang="ru-RU" sz="3200" b="1" dirty="0" smtClean="0">
                <a:solidFill>
                  <a:srgbClr val="C00000"/>
                </a:solidFill>
                <a:latin typeface="Times New Roman" pitchFamily="18" charset="0"/>
                <a:cs typeface="Times New Roman" pitchFamily="18" charset="0"/>
              </a:rPr>
              <a:t>Свидетельство о результатах ЕГЭ </a:t>
            </a:r>
            <a:endParaRPr lang="ru-RU" sz="32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57290" y="285728"/>
            <a:ext cx="8015287" cy="914400"/>
          </a:xfrm>
        </p:spPr>
        <p:txBody>
          <a:bodyPr>
            <a:normAutofit fontScale="90000"/>
          </a:bodyPr>
          <a:lstStyle/>
          <a:p>
            <a:r>
              <a:rPr lang="ru-RU" altLang="ru-RU" sz="3200" b="1" dirty="0" smtClean="0">
                <a:solidFill>
                  <a:srgbClr val="C00000"/>
                </a:solidFill>
                <a:cs typeface="Arial" pitchFamily="34" charset="0"/>
              </a:rPr>
              <a:t>Особенности расписания в 2017 году</a:t>
            </a:r>
          </a:p>
        </p:txBody>
      </p:sp>
      <p:sp>
        <p:nvSpPr>
          <p:cNvPr id="10243" name="Rectangle 5"/>
          <p:cNvSpPr>
            <a:spLocks noChangeArrowheads="1"/>
          </p:cNvSpPr>
          <p:nvPr/>
        </p:nvSpPr>
        <p:spPr bwMode="auto">
          <a:xfrm>
            <a:off x="971600" y="1412776"/>
            <a:ext cx="7931150" cy="4493538"/>
          </a:xfrm>
          <a:prstGeom prst="rect">
            <a:avLst/>
          </a:prstGeom>
          <a:noFill/>
          <a:ln w="25400" algn="ctr">
            <a:noFill/>
            <a:miter lim="800000"/>
            <a:headEnd/>
            <a:tailEnd/>
          </a:ln>
          <a:effectLst/>
        </p:spPr>
        <p:txBody>
          <a:bodyPr anchor="ctr">
            <a:spAutoFit/>
          </a:bodyPr>
          <a:lstStyle/>
          <a:p>
            <a:pPr algn="just"/>
            <a:r>
              <a:rPr lang="ru-RU" altLang="ru-RU" sz="2200" b="0" i="0" dirty="0">
                <a:latin typeface="Times New Roman" pitchFamily="18" charset="0"/>
                <a:cs typeface="Times New Roman" pitchFamily="18" charset="0"/>
              </a:rPr>
              <a:t>Досрочный этап ЕГЭ стартует с </a:t>
            </a:r>
            <a:r>
              <a:rPr lang="ru-RU" altLang="ru-RU" sz="2200" b="0" i="0" dirty="0" smtClean="0">
                <a:latin typeface="Times New Roman" pitchFamily="18" charset="0"/>
                <a:cs typeface="Times New Roman" pitchFamily="18" charset="0"/>
              </a:rPr>
              <a:t>14 </a:t>
            </a:r>
            <a:r>
              <a:rPr lang="ru-RU" altLang="ru-RU" sz="2200" b="0" i="0" dirty="0">
                <a:latin typeface="Times New Roman" pitchFamily="18" charset="0"/>
                <a:cs typeface="Times New Roman" pitchFamily="18" charset="0"/>
              </a:rPr>
              <a:t>марта </a:t>
            </a:r>
            <a:r>
              <a:rPr lang="ru-RU" altLang="ru-RU" sz="2200" b="0" i="0" dirty="0" smtClean="0">
                <a:latin typeface="Times New Roman" pitchFamily="18" charset="0"/>
                <a:cs typeface="Times New Roman" pitchFamily="18" charset="0"/>
              </a:rPr>
              <a:t>2017 </a:t>
            </a:r>
            <a:r>
              <a:rPr lang="ru-RU" altLang="ru-RU" sz="2200" b="0" i="0" dirty="0">
                <a:latin typeface="Times New Roman" pitchFamily="18" charset="0"/>
                <a:cs typeface="Times New Roman" pitchFamily="18" charset="0"/>
              </a:rPr>
              <a:t>года.  </a:t>
            </a:r>
          </a:p>
          <a:p>
            <a:pPr algn="just"/>
            <a:r>
              <a:rPr lang="ru-RU" altLang="ru-RU" sz="2200" b="0" i="0" dirty="0">
                <a:latin typeface="Times New Roman" pitchFamily="18" charset="0"/>
                <a:cs typeface="Times New Roman" pitchFamily="18" charset="0"/>
              </a:rPr>
              <a:t>Основной этап ЕГЭ начинается с </a:t>
            </a:r>
            <a:r>
              <a:rPr lang="ru-RU" altLang="ru-RU" sz="2200" b="0" i="0" dirty="0" smtClean="0">
                <a:latin typeface="Times New Roman" pitchFamily="18" charset="0"/>
                <a:cs typeface="Times New Roman" pitchFamily="18" charset="0"/>
              </a:rPr>
              <a:t>29 </a:t>
            </a:r>
            <a:r>
              <a:rPr lang="ru-RU" altLang="ru-RU" sz="2200" b="0" i="0" dirty="0">
                <a:latin typeface="Times New Roman" pitchFamily="18" charset="0"/>
                <a:cs typeface="Times New Roman" pitchFamily="18" charset="0"/>
              </a:rPr>
              <a:t>мая </a:t>
            </a:r>
            <a:r>
              <a:rPr lang="ru-RU" altLang="ru-RU" sz="2200" b="0" i="0" dirty="0" smtClean="0">
                <a:latin typeface="Times New Roman" pitchFamily="18" charset="0"/>
                <a:cs typeface="Times New Roman" pitchFamily="18" charset="0"/>
              </a:rPr>
              <a:t>2017 </a:t>
            </a:r>
            <a:r>
              <a:rPr lang="ru-RU" altLang="ru-RU" sz="2200" b="0" i="0" dirty="0">
                <a:latin typeface="Times New Roman" pitchFamily="18" charset="0"/>
                <a:cs typeface="Times New Roman" pitchFamily="18" charset="0"/>
              </a:rPr>
              <a:t>года с учебных предметов по выбору: география и </a:t>
            </a:r>
            <a:r>
              <a:rPr lang="ru-RU" altLang="ru-RU" sz="2200" b="0" i="0" dirty="0" smtClean="0">
                <a:latin typeface="Times New Roman" pitchFamily="18" charset="0"/>
                <a:cs typeface="Times New Roman" pitchFamily="18" charset="0"/>
              </a:rPr>
              <a:t>информатика</a:t>
            </a:r>
            <a:endParaRPr lang="ru-RU" altLang="ru-RU" sz="2200" b="0" i="0" dirty="0">
              <a:latin typeface="Times New Roman" pitchFamily="18" charset="0"/>
              <a:cs typeface="Times New Roman" pitchFamily="18" charset="0"/>
            </a:endParaRPr>
          </a:p>
          <a:p>
            <a:pPr algn="just"/>
            <a:endParaRPr lang="ru-RU" altLang="ru-RU" sz="2200" b="0" i="0" dirty="0">
              <a:latin typeface="Times New Roman" pitchFamily="18" charset="0"/>
              <a:cs typeface="Times New Roman" pitchFamily="18" charset="0"/>
            </a:endParaRPr>
          </a:p>
          <a:p>
            <a:pPr algn="just"/>
            <a:r>
              <a:rPr lang="ru-RU" altLang="ru-RU" sz="2200" b="0" i="0" dirty="0">
                <a:latin typeface="Times New Roman" pitchFamily="18" charset="0"/>
                <a:cs typeface="Times New Roman" pitchFamily="18" charset="0"/>
              </a:rPr>
              <a:t>Обучающиеся, не прошедшие или получившие неудовлетворительные результаты в марте-июне смогут пересдать русский язык и (или) математику в сентябре </a:t>
            </a:r>
            <a:r>
              <a:rPr lang="ru-RU" altLang="ru-RU" sz="2200" b="0" i="0" dirty="0" smtClean="0">
                <a:latin typeface="Times New Roman" pitchFamily="18" charset="0"/>
                <a:cs typeface="Times New Roman" pitchFamily="18" charset="0"/>
              </a:rPr>
              <a:t>2017 </a:t>
            </a:r>
            <a:r>
              <a:rPr lang="ru-RU" altLang="ru-RU" sz="2200" b="0" i="0" dirty="0">
                <a:latin typeface="Times New Roman" pitchFamily="18" charset="0"/>
                <a:cs typeface="Times New Roman" pitchFamily="18" charset="0"/>
              </a:rPr>
              <a:t>года</a:t>
            </a:r>
          </a:p>
          <a:p>
            <a:pPr algn="just"/>
            <a:r>
              <a:rPr lang="ru-RU" altLang="ru-RU" sz="2200" b="0" i="0" dirty="0">
                <a:latin typeface="Times New Roman" pitchFamily="18" charset="0"/>
                <a:cs typeface="Times New Roman" pitchFamily="18" charset="0"/>
              </a:rPr>
              <a:t>	</a:t>
            </a:r>
            <a:r>
              <a:rPr lang="ru-RU" altLang="ru-RU" sz="2200" b="1" i="0" dirty="0">
                <a:solidFill>
                  <a:srgbClr val="C00000"/>
                </a:solidFill>
                <a:latin typeface="Times New Roman" pitchFamily="18" charset="0"/>
                <a:cs typeface="Times New Roman" pitchFamily="18" charset="0"/>
              </a:rPr>
              <a:t>Новшества:</a:t>
            </a:r>
          </a:p>
          <a:p>
            <a:pPr algn="just"/>
            <a:r>
              <a:rPr lang="ru-RU" altLang="ru-RU" sz="2200" b="0" i="0" dirty="0">
                <a:latin typeface="Times New Roman" pitchFamily="18" charset="0"/>
                <a:cs typeface="Times New Roman" pitchFamily="18" charset="0"/>
              </a:rPr>
              <a:t>1. Отдельный день для обществознания, что позволит значительному числу участников ЕГЭ завершить экзаменационный период в основные сроки. </a:t>
            </a:r>
          </a:p>
          <a:p>
            <a:pPr algn="just"/>
            <a:r>
              <a:rPr lang="ru-RU" altLang="ru-RU" sz="2200" b="0" i="0" dirty="0">
                <a:latin typeface="Times New Roman" pitchFamily="18" charset="0"/>
                <a:cs typeface="Times New Roman" pitchFamily="18" charset="0"/>
              </a:rPr>
              <a:t>2. Дополнительный резервный день для проведения экзаменов по всем учебным предметам</a:t>
            </a:r>
            <a:r>
              <a:rPr lang="ru-RU" altLang="ru-RU" sz="2000" b="0" i="0"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title" idx="4294967295"/>
          </p:nvPr>
        </p:nvSpPr>
        <p:spPr>
          <a:xfrm>
            <a:off x="1571625" y="0"/>
            <a:ext cx="7572375" cy="1616075"/>
          </a:xfrm>
        </p:spPr>
        <p:txBody>
          <a:bodyPr wrap="square">
            <a:spAutoFit/>
          </a:bodyPr>
          <a:lstStyle/>
          <a:p>
            <a:pPr algn="ctr"/>
            <a:r>
              <a:rPr lang="ru-RU" sz="2500" b="1" dirty="0" smtClean="0">
                <a:solidFill>
                  <a:srgbClr val="C00000"/>
                </a:solidFill>
              </a:rPr>
              <a:t>              </a:t>
            </a:r>
            <a:br>
              <a:rPr lang="ru-RU" sz="2500" b="1" dirty="0" smtClean="0">
                <a:solidFill>
                  <a:srgbClr val="C00000"/>
                </a:solidFill>
              </a:rPr>
            </a:br>
            <a:r>
              <a:rPr lang="ru-RU" sz="2500" b="1" dirty="0" smtClean="0">
                <a:solidFill>
                  <a:srgbClr val="C00000"/>
                </a:solidFill>
              </a:rPr>
              <a:t>Расписание </a:t>
            </a:r>
            <a:r>
              <a:rPr lang="ru-RU" sz="2500" b="1" dirty="0">
                <a:solidFill>
                  <a:srgbClr val="C00000"/>
                </a:solidFill>
              </a:rPr>
              <a:t>проведения </a:t>
            </a:r>
            <a:r>
              <a:rPr lang="ru-RU" sz="2500" b="1" dirty="0" smtClean="0">
                <a:solidFill>
                  <a:srgbClr val="C00000"/>
                </a:solidFill>
              </a:rPr>
              <a:t>ЕГЭ</a:t>
            </a:r>
            <a:br>
              <a:rPr lang="ru-RU" sz="2500" b="1" dirty="0" smtClean="0">
                <a:solidFill>
                  <a:srgbClr val="C00000"/>
                </a:solidFill>
              </a:rPr>
            </a:br>
            <a:r>
              <a:rPr lang="ru-RU" sz="2500" b="1" dirty="0" smtClean="0">
                <a:solidFill>
                  <a:srgbClr val="C00000"/>
                </a:solidFill>
              </a:rPr>
              <a:t> </a:t>
            </a:r>
            <a:r>
              <a:rPr lang="ru-RU" sz="2500" b="1" dirty="0">
                <a:solidFill>
                  <a:srgbClr val="C00000"/>
                </a:solidFill>
              </a:rPr>
              <a:t>в </a:t>
            </a:r>
            <a:r>
              <a:rPr lang="ru-RU" sz="2500" b="1" dirty="0" smtClean="0">
                <a:solidFill>
                  <a:srgbClr val="C00000"/>
                </a:solidFill>
              </a:rPr>
              <a:t>2017 </a:t>
            </a:r>
            <a:r>
              <a:rPr lang="ru-RU" sz="2500" b="1" dirty="0">
                <a:solidFill>
                  <a:srgbClr val="C00000"/>
                </a:solidFill>
              </a:rPr>
              <a:t>году (проект) </a:t>
            </a:r>
            <a:r>
              <a:rPr lang="ru-RU" sz="2500" b="1" dirty="0" smtClean="0">
                <a:solidFill>
                  <a:srgbClr val="C00000"/>
                </a:solidFill>
              </a:rPr>
              <a:t>- </a:t>
            </a:r>
            <a:r>
              <a:rPr lang="ru-RU" sz="2400" b="1" dirty="0" smtClean="0">
                <a:solidFill>
                  <a:srgbClr val="C00000"/>
                </a:solidFill>
              </a:rPr>
              <a:t>основной период</a:t>
            </a:r>
            <a:r>
              <a:rPr lang="ru-RU" sz="3800" b="1" dirty="0" smtClean="0">
                <a:solidFill>
                  <a:schemeClr val="bg1"/>
                </a:solidFill>
              </a:rPr>
              <a:t/>
            </a:r>
            <a:br>
              <a:rPr lang="ru-RU" sz="3800" b="1" dirty="0" smtClean="0">
                <a:solidFill>
                  <a:schemeClr val="bg1"/>
                </a:solidFill>
              </a:rPr>
            </a:br>
            <a:endParaRPr lang="ru-RU" sz="2400" b="1" dirty="0">
              <a:solidFill>
                <a:srgbClr val="C00000"/>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965128790"/>
              </p:ext>
            </p:extLst>
          </p:nvPr>
        </p:nvGraphicFramePr>
        <p:xfrm>
          <a:off x="899592" y="1428735"/>
          <a:ext cx="7958688" cy="4500549"/>
        </p:xfrm>
        <a:graphic>
          <a:graphicData uri="http://schemas.openxmlformats.org/drawingml/2006/table">
            <a:tbl>
              <a:tblPr>
                <a:tableStyleId>{306799F8-075E-4A3A-A7F6-7FBC6576F1A4}</a:tableStyleId>
              </a:tblPr>
              <a:tblGrid>
                <a:gridCol w="7958688"/>
              </a:tblGrid>
              <a:tr h="4500549">
                <a:tc>
                  <a:txBody>
                    <a:bodyPr/>
                    <a:lstStyle/>
                    <a:p>
                      <a:r>
                        <a:rPr lang="ru-RU" sz="3200" b="1" dirty="0" smtClean="0">
                          <a:solidFill>
                            <a:schemeClr val="tx1"/>
                          </a:solidFill>
                        </a:rPr>
                        <a:t>29 мая (</a:t>
                      </a:r>
                      <a:r>
                        <a:rPr lang="ru-RU" sz="3200" b="1" dirty="0" err="1" smtClean="0">
                          <a:solidFill>
                            <a:schemeClr val="tx1"/>
                          </a:solidFill>
                        </a:rPr>
                        <a:t>пн</a:t>
                      </a:r>
                      <a:r>
                        <a:rPr lang="ru-RU" sz="3200" b="1" dirty="0" smtClean="0">
                          <a:solidFill>
                            <a:schemeClr val="tx1"/>
                          </a:solidFill>
                        </a:rPr>
                        <a:t>) география, информатика </a:t>
                      </a:r>
                    </a:p>
                    <a:p>
                      <a:r>
                        <a:rPr lang="ru-RU" sz="3200" b="1" dirty="0" smtClean="0">
                          <a:solidFill>
                            <a:schemeClr val="tx1"/>
                          </a:solidFill>
                        </a:rPr>
                        <a:t>31 мая (ср) русский язык </a:t>
                      </a:r>
                    </a:p>
                    <a:p>
                      <a:r>
                        <a:rPr lang="ru-RU" sz="3200" b="1" dirty="0" smtClean="0">
                          <a:solidFill>
                            <a:schemeClr val="tx1"/>
                          </a:solidFill>
                        </a:rPr>
                        <a:t>2 июня (</a:t>
                      </a:r>
                      <a:r>
                        <a:rPr lang="ru-RU" sz="3200" b="1" dirty="0" err="1" smtClean="0">
                          <a:solidFill>
                            <a:schemeClr val="tx1"/>
                          </a:solidFill>
                        </a:rPr>
                        <a:t>пт</a:t>
                      </a:r>
                      <a:r>
                        <a:rPr lang="ru-RU" sz="3200" b="1" dirty="0" smtClean="0">
                          <a:solidFill>
                            <a:schemeClr val="tx1"/>
                          </a:solidFill>
                        </a:rPr>
                        <a:t>) химия, история </a:t>
                      </a:r>
                    </a:p>
                    <a:p>
                      <a:r>
                        <a:rPr lang="ru-RU" sz="3200" b="1" dirty="0" smtClean="0">
                          <a:solidFill>
                            <a:schemeClr val="tx1"/>
                          </a:solidFill>
                        </a:rPr>
                        <a:t>5 июня (</a:t>
                      </a:r>
                      <a:r>
                        <a:rPr lang="ru-RU" sz="3200" b="1" dirty="0" err="1" smtClean="0">
                          <a:solidFill>
                            <a:schemeClr val="tx1"/>
                          </a:solidFill>
                        </a:rPr>
                        <a:t>пн</a:t>
                      </a:r>
                      <a:r>
                        <a:rPr lang="ru-RU" sz="3200" b="1" dirty="0" smtClean="0">
                          <a:solidFill>
                            <a:schemeClr val="tx1"/>
                          </a:solidFill>
                        </a:rPr>
                        <a:t>) математика базовая </a:t>
                      </a:r>
                    </a:p>
                    <a:p>
                      <a:r>
                        <a:rPr lang="ru-RU" sz="3200" b="1" dirty="0" smtClean="0">
                          <a:solidFill>
                            <a:schemeClr val="tx1"/>
                          </a:solidFill>
                        </a:rPr>
                        <a:t>7 июня (ср) математика профильная </a:t>
                      </a:r>
                    </a:p>
                    <a:p>
                      <a:r>
                        <a:rPr lang="ru-RU" sz="3200" b="1" dirty="0" smtClean="0">
                          <a:solidFill>
                            <a:schemeClr val="tx1"/>
                          </a:solidFill>
                        </a:rPr>
                        <a:t>9 июня (</a:t>
                      </a:r>
                      <a:r>
                        <a:rPr lang="ru-RU" sz="3200" b="1" dirty="0" err="1" smtClean="0">
                          <a:solidFill>
                            <a:schemeClr val="tx1"/>
                          </a:solidFill>
                        </a:rPr>
                        <a:t>пт</a:t>
                      </a:r>
                      <a:r>
                        <a:rPr lang="ru-RU" sz="3200" b="1" dirty="0" smtClean="0">
                          <a:solidFill>
                            <a:schemeClr val="tx1"/>
                          </a:solidFill>
                        </a:rPr>
                        <a:t>) обществознание </a:t>
                      </a:r>
                    </a:p>
                    <a:p>
                      <a:r>
                        <a:rPr lang="ru-RU" sz="3200" b="1" dirty="0" smtClean="0">
                          <a:solidFill>
                            <a:schemeClr val="tx1"/>
                          </a:solidFill>
                        </a:rPr>
                        <a:t>13 июня (</a:t>
                      </a:r>
                      <a:r>
                        <a:rPr lang="ru-RU" sz="3200" b="1" dirty="0" err="1" smtClean="0">
                          <a:solidFill>
                            <a:schemeClr val="tx1"/>
                          </a:solidFill>
                        </a:rPr>
                        <a:t>вт</a:t>
                      </a:r>
                      <a:r>
                        <a:rPr lang="ru-RU" sz="3200" b="1" dirty="0" smtClean="0">
                          <a:solidFill>
                            <a:schemeClr val="tx1"/>
                          </a:solidFill>
                        </a:rPr>
                        <a:t>) физика</a:t>
                      </a:r>
                    </a:p>
                    <a:p>
                      <a:r>
                        <a:rPr lang="ru-RU" sz="3200" b="1" dirty="0" smtClean="0">
                          <a:solidFill>
                            <a:schemeClr val="tx1"/>
                          </a:solidFill>
                        </a:rPr>
                        <a:t>15 июня (</a:t>
                      </a:r>
                      <a:r>
                        <a:rPr lang="ru-RU" sz="3200" b="1" dirty="0" err="1" smtClean="0">
                          <a:solidFill>
                            <a:schemeClr val="tx1"/>
                          </a:solidFill>
                        </a:rPr>
                        <a:t>чт</a:t>
                      </a:r>
                      <a:r>
                        <a:rPr lang="ru-RU" sz="3200" b="1" dirty="0" smtClean="0">
                          <a:solidFill>
                            <a:schemeClr val="tx1"/>
                          </a:solidFill>
                        </a:rPr>
                        <a:t>) биология </a:t>
                      </a:r>
                    </a:p>
                  </a:txBody>
                  <a:tcPr marL="39843" marR="39843" marT="39843" marB="398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pPr algn="ctr"/>
            <a:r>
              <a:rPr lang="ru-RU" sz="3800" dirty="0"/>
              <a:t/>
            </a:r>
            <a:br>
              <a:rPr lang="ru-RU" sz="3800" dirty="0"/>
            </a:br>
            <a:r>
              <a:rPr lang="ru-RU" sz="3800" dirty="0" smtClean="0"/>
              <a:t> </a:t>
            </a:r>
            <a:r>
              <a:rPr lang="ru-RU" sz="3200" b="1" dirty="0">
                <a:latin typeface="Times New Roman" pitchFamily="18" charset="0"/>
                <a:cs typeface="Times New Roman" pitchFamily="18" charset="0"/>
              </a:rPr>
              <a:t>Продолжительность </a:t>
            </a:r>
            <a:r>
              <a:rPr lang="ru-RU" sz="3200" b="1" dirty="0" smtClean="0">
                <a:latin typeface="Times New Roman" pitchFamily="18" charset="0"/>
                <a:cs typeface="Times New Roman" pitchFamily="18" charset="0"/>
              </a:rPr>
              <a:t>ЕГЭ</a:t>
            </a:r>
            <a:r>
              <a:rPr lang="ru-RU" sz="3800" dirty="0">
                <a:latin typeface="Times New Roman" pitchFamily="18" charset="0"/>
                <a:cs typeface="Times New Roman" pitchFamily="18" charset="0"/>
              </a:rPr>
              <a:t/>
            </a:r>
            <a:br>
              <a:rPr lang="ru-RU" sz="3800" dirty="0">
                <a:latin typeface="Times New Roman" pitchFamily="18" charset="0"/>
                <a:cs typeface="Times New Roman" pitchFamily="18" charset="0"/>
              </a:rPr>
            </a:br>
            <a:endParaRPr lang="ru-RU" sz="3800" dirty="0">
              <a:latin typeface="Times New Roman" pitchFamily="18" charset="0"/>
              <a:cs typeface="Times New Roman" pitchFamily="18" charset="0"/>
            </a:endParaRPr>
          </a:p>
        </p:txBody>
      </p:sp>
      <p:sp>
        <p:nvSpPr>
          <p:cNvPr id="83971" name="Rectangle 3"/>
          <p:cNvSpPr>
            <a:spLocks noGrp="1" noChangeArrowheads="1"/>
          </p:cNvSpPr>
          <p:nvPr>
            <p:ph idx="1"/>
          </p:nvPr>
        </p:nvSpPr>
        <p:spPr/>
        <p:txBody>
          <a:bodyPr>
            <a:normAutofit lnSpcReduction="10000"/>
          </a:bodyPr>
          <a:lstStyle/>
          <a:p>
            <a:pPr algn="just">
              <a:buFont typeface="Arial" pitchFamily="34" charset="0"/>
              <a:buChar char="•"/>
            </a:pPr>
            <a:r>
              <a:rPr lang="ru-RU" sz="2800" dirty="0" smtClean="0">
                <a:solidFill>
                  <a:schemeClr val="tx1"/>
                </a:solidFill>
                <a:latin typeface="Times New Roman" pitchFamily="18" charset="0"/>
                <a:cs typeface="Times New Roman" pitchFamily="18" charset="0"/>
              </a:rPr>
              <a:t>    Математика</a:t>
            </a:r>
            <a:r>
              <a:rPr lang="ru-RU" sz="2800" dirty="0">
                <a:solidFill>
                  <a:schemeClr val="tx1"/>
                </a:solidFill>
                <a:latin typeface="Times New Roman" pitchFamily="18" charset="0"/>
                <a:cs typeface="Times New Roman" pitchFamily="18" charset="0"/>
              </a:rPr>
              <a:t>, литература, физика, информатика и ИКТ </a:t>
            </a:r>
            <a:r>
              <a:rPr lang="ru-RU" sz="2800" dirty="0" smtClean="0">
                <a:solidFill>
                  <a:schemeClr val="tx1"/>
                </a:solidFill>
                <a:latin typeface="Times New Roman" pitchFamily="18" charset="0"/>
                <a:cs typeface="Times New Roman" pitchFamily="18" charset="0"/>
              </a:rPr>
              <a:t>– 3ч 55м часа</a:t>
            </a:r>
          </a:p>
          <a:p>
            <a:pPr algn="just">
              <a:buFont typeface="Arial" pitchFamily="34" charset="0"/>
              <a:buChar char="•"/>
            </a:pPr>
            <a:r>
              <a:rPr lang="ru-RU" sz="2800" dirty="0" smtClean="0">
                <a:solidFill>
                  <a:schemeClr val="tx1"/>
                </a:solidFill>
                <a:latin typeface="Times New Roman" pitchFamily="18" charset="0"/>
                <a:cs typeface="Times New Roman" pitchFamily="18" charset="0"/>
              </a:rPr>
              <a:t> Обществознание</a:t>
            </a:r>
            <a:r>
              <a:rPr lang="ru-RU" sz="2800" dirty="0">
                <a:solidFill>
                  <a:schemeClr val="tx1"/>
                </a:solidFill>
                <a:latin typeface="Times New Roman" pitchFamily="18" charset="0"/>
                <a:cs typeface="Times New Roman" pitchFamily="18" charset="0"/>
              </a:rPr>
              <a:t>, </a:t>
            </a:r>
            <a:r>
              <a:rPr lang="ru-RU" sz="2800" dirty="0" smtClean="0">
                <a:solidFill>
                  <a:schemeClr val="tx1"/>
                </a:solidFill>
                <a:latin typeface="Times New Roman" pitchFamily="18" charset="0"/>
                <a:cs typeface="Times New Roman" pitchFamily="18" charset="0"/>
              </a:rPr>
              <a:t>история -3,5 </a:t>
            </a:r>
            <a:r>
              <a:rPr lang="ru-RU" sz="2800" dirty="0">
                <a:solidFill>
                  <a:schemeClr val="tx1"/>
                </a:solidFill>
                <a:latin typeface="Times New Roman" pitchFamily="18" charset="0"/>
                <a:cs typeface="Times New Roman" pitchFamily="18" charset="0"/>
              </a:rPr>
              <a:t>часа (210 минут);</a:t>
            </a:r>
          </a:p>
          <a:p>
            <a:pPr algn="just">
              <a:buFont typeface="Arial" pitchFamily="34" charset="0"/>
              <a:buChar char="•"/>
            </a:pPr>
            <a:r>
              <a:rPr lang="ru-RU" sz="2800" dirty="0" smtClean="0">
                <a:solidFill>
                  <a:schemeClr val="tx1"/>
                </a:solidFill>
                <a:latin typeface="Times New Roman" pitchFamily="18" charset="0"/>
                <a:cs typeface="Times New Roman" pitchFamily="18" charset="0"/>
              </a:rPr>
              <a:t>    Русский </a:t>
            </a:r>
            <a:r>
              <a:rPr lang="ru-RU" sz="2800" dirty="0">
                <a:solidFill>
                  <a:schemeClr val="tx1"/>
                </a:solidFill>
                <a:latin typeface="Times New Roman" pitchFamily="18" charset="0"/>
                <a:cs typeface="Times New Roman" pitchFamily="18" charset="0"/>
              </a:rPr>
              <a:t>язык, биология, география, химия - 3 часа (180 минут);</a:t>
            </a:r>
          </a:p>
          <a:p>
            <a:pPr algn="just">
              <a:buFont typeface="Arial" pitchFamily="34" charset="0"/>
              <a:buChar char="•"/>
            </a:pPr>
            <a:r>
              <a:rPr lang="ru-RU" sz="2800" dirty="0" smtClean="0">
                <a:solidFill>
                  <a:schemeClr val="tx1"/>
                </a:solidFill>
                <a:latin typeface="Times New Roman" pitchFamily="18" charset="0"/>
                <a:cs typeface="Times New Roman" pitchFamily="18" charset="0"/>
              </a:rPr>
              <a:t>    Иностранные  </a:t>
            </a:r>
            <a:r>
              <a:rPr lang="ru-RU" sz="2800" dirty="0">
                <a:solidFill>
                  <a:schemeClr val="tx1"/>
                </a:solidFill>
                <a:latin typeface="Times New Roman" pitchFamily="18" charset="0"/>
                <a:cs typeface="Times New Roman" pitchFamily="18" charset="0"/>
              </a:rPr>
              <a:t>языки - 2 часа 40 минут  (160 минут).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1720" y="476672"/>
            <a:ext cx="3851742" cy="1077218"/>
          </a:xfrm>
          <a:prstGeom prst="rect">
            <a:avLst/>
          </a:prstGeom>
        </p:spPr>
        <p:txBody>
          <a:bodyPr wrap="square">
            <a:spAutoFit/>
          </a:bodyPr>
          <a:lstStyle/>
          <a:p>
            <a:pPr algn="ctr"/>
            <a:r>
              <a:rPr lang="ru-RU" sz="3200" dirty="0" smtClean="0">
                <a:solidFill>
                  <a:srgbClr val="FF0000"/>
                </a:solidFill>
              </a:rPr>
              <a:t>Нормативные документы</a:t>
            </a:r>
            <a:endParaRPr lang="ru-RU" sz="3200" dirty="0">
              <a:solidFill>
                <a:srgbClr val="FF0000"/>
              </a:solidFill>
            </a:endParaRPr>
          </a:p>
        </p:txBody>
      </p:sp>
      <p:sp>
        <p:nvSpPr>
          <p:cNvPr id="3" name="Прямоугольник 2"/>
          <p:cNvSpPr/>
          <p:nvPr/>
        </p:nvSpPr>
        <p:spPr>
          <a:xfrm>
            <a:off x="539552" y="1700808"/>
            <a:ext cx="7488832" cy="5302990"/>
          </a:xfrm>
          <a:prstGeom prst="rect">
            <a:avLst/>
          </a:prstGeom>
        </p:spPr>
        <p:txBody>
          <a:bodyPr wrap="square">
            <a:spAutoFit/>
          </a:bodyPr>
          <a:lstStyle/>
          <a:p>
            <a:pPr algn="just" eaLnBrk="1" hangingPunct="1">
              <a:spcBef>
                <a:spcPct val="65000"/>
              </a:spcBef>
              <a:buClrTx/>
              <a:buSzTx/>
              <a:buFont typeface="Wingdings" pitchFamily="2" charset="2"/>
              <a:buChar char="Ø"/>
              <a:defRPr/>
            </a:pPr>
            <a:r>
              <a:rPr lang="ru-RU" sz="2000" dirty="0" smtClean="0">
                <a:effectLst>
                  <a:outerShdw blurRad="38100" dist="38100" dir="2700000" algn="tl">
                    <a:srgbClr val="C0C0C0"/>
                  </a:outerShdw>
                </a:effectLst>
                <a:latin typeface="Times New Roman" pitchFamily="18" charset="0"/>
                <a:cs typeface="Times New Roman" pitchFamily="18" charset="0"/>
              </a:rPr>
              <a:t>Федеральный закон «Об образовании в Российской Федерации» от 29 декабря 2012 года N 273-ФЗ</a:t>
            </a:r>
          </a:p>
          <a:p>
            <a:pPr algn="just">
              <a:spcBef>
                <a:spcPct val="65000"/>
              </a:spcBef>
              <a:buFont typeface="Wingdings" pitchFamily="2" charset="2"/>
              <a:buChar char="Ø"/>
              <a:defRPr/>
            </a:pPr>
            <a:r>
              <a:rPr lang="ru-RU" sz="2000" dirty="0" smtClean="0">
                <a:effectLst>
                  <a:outerShdw blurRad="38100" dist="38100" dir="2700000" algn="tl">
                    <a:srgbClr val="C0C0C0"/>
                  </a:outerShdw>
                </a:effectLst>
                <a:latin typeface="Times New Roman" pitchFamily="18" charset="0"/>
                <a:cs typeface="Times New Roman" pitchFamily="18" charset="0"/>
              </a:rPr>
              <a:t> </a:t>
            </a:r>
            <a:r>
              <a:rPr lang="ru-RU" sz="2000" dirty="0" smtClean="0">
                <a:latin typeface="Times New Roman" pitchFamily="18" charset="0"/>
                <a:cs typeface="Times New Roman" pitchFamily="18" charset="0"/>
              </a:rPr>
              <a:t>Приказ Министерства образования и науки Российской Федерации от 26.12.2013 г. №1400 «Об утверждении Порядка проведения государственной итоговой аттестации по образовательным программам среднего общего образования»</a:t>
            </a:r>
          </a:p>
          <a:p>
            <a:pPr algn="just">
              <a:spcBef>
                <a:spcPct val="65000"/>
              </a:spcBef>
              <a:buFont typeface="Wingdings" pitchFamily="2" charset="2"/>
              <a:buChar char="Ø"/>
              <a:defRPr/>
            </a:pPr>
            <a:r>
              <a:rPr lang="ru-RU" sz="2000" dirty="0" smtClean="0">
                <a:latin typeface="Times New Roman" pitchFamily="18" charset="0"/>
                <a:cs typeface="Times New Roman" pitchFamily="18" charset="0"/>
              </a:rPr>
              <a:t>Приказ Министерства образования и науки Российской Федерации от 05.08.2014 г. №923 «О внесении изменений в Порядок проведения государственной итоговой аттестации по образовательным программам среднего общего образования, утвержденный приказом Министерства образования и науки Российской Федерации от 26 декабря 2013 г. N 1400»</a:t>
            </a:r>
            <a:endParaRPr lang="en-US" sz="2000" dirty="0" smtClean="0">
              <a:latin typeface="Times New Roman" pitchFamily="18" charset="0"/>
              <a:cs typeface="Times New Roman" pitchFamily="18" charset="0"/>
            </a:endParaRPr>
          </a:p>
          <a:p>
            <a:pPr algn="just">
              <a:spcBef>
                <a:spcPct val="65000"/>
              </a:spcBef>
              <a:buFont typeface="Wingdings" pitchFamily="2" charset="2"/>
              <a:buChar char="Ø"/>
              <a:defRPr/>
            </a:pPr>
            <a:endParaRPr lang="ru-RU" sz="2000" dirty="0" smtClean="0">
              <a:latin typeface="Times New Roman" pitchFamily="18" charset="0"/>
              <a:cs typeface="Times New Roman" pitchFamily="18" charset="0"/>
            </a:endParaRPr>
          </a:p>
          <a:p>
            <a:pPr algn="just" eaLnBrk="1" hangingPunct="1">
              <a:spcBef>
                <a:spcPct val="65000"/>
              </a:spcBef>
              <a:buClrTx/>
              <a:buSzTx/>
              <a:buFontTx/>
              <a:buChar char="•"/>
              <a:defRPr/>
            </a:pPr>
            <a:endParaRPr lang="ru-RU" sz="2400" i="1" dirty="0" smtClean="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87623" y="228600"/>
            <a:ext cx="7776865" cy="914400"/>
          </a:xfrm>
        </p:spPr>
        <p:txBody>
          <a:bodyPr>
            <a:normAutofit fontScale="90000"/>
          </a:bodyPr>
          <a:lstStyle/>
          <a:p>
            <a:r>
              <a:rPr lang="ru-RU" sz="3600" b="1" dirty="0" smtClean="0">
                <a:solidFill>
                  <a:srgbClr val="C00000"/>
                </a:solidFill>
                <a:latin typeface="Times New Roman" pitchFamily="18" charset="0"/>
                <a:cs typeface="Times New Roman" pitchFamily="18" charset="0"/>
              </a:rPr>
              <a:t>     </a:t>
            </a:r>
            <a:r>
              <a:rPr lang="ru-RU" sz="3200" b="1" dirty="0" smtClean="0">
                <a:solidFill>
                  <a:srgbClr val="C00000"/>
                </a:solidFill>
                <a:latin typeface="Times New Roman" pitchFamily="18" charset="0"/>
                <a:cs typeface="Times New Roman" pitchFamily="18" charset="0"/>
              </a:rPr>
              <a:t>Апелляция о нарушении установленного</a:t>
            </a:r>
            <a:br>
              <a:rPr lang="ru-RU" sz="3200" b="1" dirty="0" smtClean="0">
                <a:solidFill>
                  <a:srgbClr val="C00000"/>
                </a:solidFill>
                <a:latin typeface="Times New Roman" pitchFamily="18" charset="0"/>
                <a:cs typeface="Times New Roman" pitchFamily="18" charset="0"/>
              </a:rPr>
            </a:br>
            <a:r>
              <a:rPr lang="ru-RU" sz="3200" b="1" dirty="0">
                <a:solidFill>
                  <a:srgbClr val="C00000"/>
                </a:solidFill>
                <a:latin typeface="Times New Roman" pitchFamily="18" charset="0"/>
                <a:cs typeface="Times New Roman" pitchFamily="18" charset="0"/>
              </a:rPr>
              <a:t> </a:t>
            </a:r>
            <a:r>
              <a:rPr lang="ru-RU" sz="3200" b="1" dirty="0" smtClean="0">
                <a:solidFill>
                  <a:srgbClr val="C00000"/>
                </a:solidFill>
                <a:latin typeface="Times New Roman" pitchFamily="18" charset="0"/>
                <a:cs typeface="Times New Roman" pitchFamily="18" charset="0"/>
              </a:rPr>
              <a:t>              порядка проведения ЕГЭ</a:t>
            </a:r>
            <a:endParaRPr lang="ru-RU" sz="3200" b="1" dirty="0">
              <a:solidFill>
                <a:srgbClr val="C00000"/>
              </a:solidFill>
            </a:endParaRPr>
          </a:p>
        </p:txBody>
      </p:sp>
      <p:sp>
        <p:nvSpPr>
          <p:cNvPr id="33795" name="Rectangle 3"/>
          <p:cNvSpPr>
            <a:spLocks noGrp="1" noChangeArrowheads="1"/>
          </p:cNvSpPr>
          <p:nvPr>
            <p:ph idx="1"/>
          </p:nvPr>
        </p:nvSpPr>
        <p:spPr>
          <a:xfrm>
            <a:off x="323528" y="1772815"/>
            <a:ext cx="8136904" cy="4246985"/>
          </a:xfrm>
        </p:spPr>
        <p:txBody>
          <a:bodyPr/>
          <a:lstStyle/>
          <a:p>
            <a:pPr algn="ctr">
              <a:lnSpc>
                <a:spcPct val="90000"/>
              </a:lnSpc>
              <a:buNone/>
            </a:pPr>
            <a:r>
              <a:rPr lang="ru-RU" sz="2800" dirty="0" smtClean="0">
                <a:solidFill>
                  <a:schemeClr val="tx1"/>
                </a:solidFill>
              </a:rPr>
              <a:t>	</a:t>
            </a:r>
            <a:r>
              <a:rPr lang="ru-RU" sz="2400" dirty="0" smtClean="0">
                <a:solidFill>
                  <a:schemeClr val="tx1"/>
                </a:solidFill>
                <a:latin typeface="Times New Roman" pitchFamily="18" charset="0"/>
                <a:cs typeface="Times New Roman" pitchFamily="18" charset="0"/>
              </a:rPr>
              <a:t>Апелляция </a:t>
            </a:r>
            <a:r>
              <a:rPr lang="ru-RU" sz="2400" u="sng" dirty="0" smtClean="0">
                <a:solidFill>
                  <a:schemeClr val="tx1"/>
                </a:solidFill>
                <a:latin typeface="Times New Roman" pitchFamily="18" charset="0"/>
                <a:cs typeface="Times New Roman" pitchFamily="18" charset="0"/>
              </a:rPr>
              <a:t>о нарушении установленного порядка проведения ЕГЭ</a:t>
            </a:r>
            <a:r>
              <a:rPr lang="ru-RU" sz="2400" dirty="0" smtClean="0">
                <a:solidFill>
                  <a:schemeClr val="tx1"/>
                </a:solidFill>
                <a:latin typeface="Times New Roman" pitchFamily="18" charset="0"/>
                <a:cs typeface="Times New Roman" pitchFamily="18" charset="0"/>
              </a:rPr>
              <a:t>  подается участником ЕГЭ в день экзамена, не покидая ППЭ.</a:t>
            </a:r>
            <a:endParaRPr lang="ru-RU" sz="2400" dirty="0">
              <a:solidFill>
                <a:schemeClr val="tx1"/>
              </a:solidFill>
              <a:latin typeface="Times New Roman" pitchFamily="18" charset="0"/>
              <a:cs typeface="Times New Roman" pitchFamily="18" charset="0"/>
            </a:endParaRPr>
          </a:p>
          <a:p>
            <a:pPr algn="ctr">
              <a:spcBef>
                <a:spcPts val="0"/>
              </a:spcBef>
              <a:buNone/>
            </a:pPr>
            <a:r>
              <a:rPr lang="ru-RU" sz="2400" dirty="0" smtClean="0">
                <a:solidFill>
                  <a:schemeClr val="tx1"/>
                </a:solidFill>
                <a:latin typeface="Times New Roman" pitchFamily="18" charset="0"/>
                <a:cs typeface="Times New Roman" pitchFamily="18" charset="0"/>
              </a:rPr>
              <a:t>Конфликтная комиссия рассматривает апелляцию </a:t>
            </a:r>
          </a:p>
          <a:p>
            <a:pPr algn="ctr">
              <a:spcBef>
                <a:spcPts val="0"/>
              </a:spcBef>
              <a:buNone/>
            </a:pPr>
            <a:r>
              <a:rPr lang="ru-RU" sz="2400" dirty="0" smtClean="0">
                <a:solidFill>
                  <a:schemeClr val="tx1"/>
                </a:solidFill>
                <a:latin typeface="Times New Roman" pitchFamily="18" charset="0"/>
                <a:cs typeface="Times New Roman" pitchFamily="18" charset="0"/>
              </a:rPr>
              <a:t>не более 2-х рабочих дней с момента ее подачи.</a:t>
            </a:r>
          </a:p>
          <a:p>
            <a:pPr algn="ctr">
              <a:lnSpc>
                <a:spcPct val="90000"/>
              </a:lnSpc>
              <a:buNone/>
            </a:pPr>
            <a:r>
              <a:rPr lang="ru-RU" sz="2400" dirty="0" smtClean="0">
                <a:solidFill>
                  <a:schemeClr val="tx1"/>
                </a:solidFill>
                <a:latin typeface="Times New Roman" pitchFamily="18" charset="0"/>
                <a:cs typeface="Times New Roman" pitchFamily="18" charset="0"/>
              </a:rPr>
              <a:t>	В случае удовлетворения апелляции</a:t>
            </a:r>
          </a:p>
          <a:p>
            <a:pPr algn="ctr">
              <a:lnSpc>
                <a:spcPct val="90000"/>
              </a:lnSpc>
              <a:buNone/>
            </a:pPr>
            <a:r>
              <a:rPr lang="ru-RU" sz="2400" dirty="0" smtClean="0">
                <a:solidFill>
                  <a:schemeClr val="tx1"/>
                </a:solidFill>
                <a:latin typeface="Times New Roman" pitchFamily="18" charset="0"/>
                <a:cs typeface="Times New Roman" pitchFamily="18" charset="0"/>
              </a:rPr>
              <a:t>	</a:t>
            </a:r>
            <a:r>
              <a:rPr lang="ru-RU" sz="2400" u="sng" dirty="0" smtClean="0">
                <a:solidFill>
                  <a:schemeClr val="tx1"/>
                </a:solidFill>
                <a:latin typeface="Times New Roman" pitchFamily="18" charset="0"/>
                <a:cs typeface="Times New Roman" pitchFamily="18" charset="0"/>
              </a:rPr>
              <a:t> результат ЕГЭ участника аннулируется, </a:t>
            </a:r>
          </a:p>
          <a:p>
            <a:pPr algn="ctr">
              <a:lnSpc>
                <a:spcPct val="90000"/>
              </a:lnSpc>
              <a:buNone/>
            </a:pPr>
            <a:r>
              <a:rPr lang="ru-RU" sz="2400" dirty="0" smtClean="0">
                <a:solidFill>
                  <a:schemeClr val="tx1"/>
                </a:solidFill>
                <a:latin typeface="Times New Roman" pitchFamily="18" charset="0"/>
                <a:cs typeface="Times New Roman" pitchFamily="18" charset="0"/>
              </a:rPr>
              <a:t>	и участнику предоставляется возможность </a:t>
            </a:r>
          </a:p>
          <a:p>
            <a:pPr algn="ctr">
              <a:lnSpc>
                <a:spcPct val="90000"/>
              </a:lnSpc>
              <a:buNone/>
            </a:pPr>
            <a:r>
              <a:rPr lang="ru-RU" sz="2400" u="sng" dirty="0" smtClean="0">
                <a:solidFill>
                  <a:schemeClr val="tx1"/>
                </a:solidFill>
                <a:latin typeface="Times New Roman" pitchFamily="18" charset="0"/>
                <a:cs typeface="Times New Roman" pitchFamily="18" charset="0"/>
              </a:rPr>
              <a:t>сдать ЕГЭ по данному предмету в другой день, </a:t>
            </a:r>
            <a:r>
              <a:rPr lang="ru-RU" sz="2400" dirty="0" smtClean="0">
                <a:solidFill>
                  <a:schemeClr val="tx1"/>
                </a:solidFill>
                <a:latin typeface="Times New Roman" pitchFamily="18" charset="0"/>
                <a:cs typeface="Times New Roman" pitchFamily="18" charset="0"/>
              </a:rPr>
              <a:t>предусмотренный единым расписанием.</a:t>
            </a:r>
            <a:endParaRPr lang="ru-RU" sz="2400" dirty="0">
              <a:solidFill>
                <a:schemeClr val="tx1"/>
              </a:solidFill>
              <a:latin typeface="Times New Roman" pitchFamily="18" charset="0"/>
              <a:cs typeface="Times New Roman" pitchFamily="18" charset="0"/>
            </a:endParaRPr>
          </a:p>
        </p:txBody>
      </p:sp>
      <p:sp>
        <p:nvSpPr>
          <p:cNvPr id="33796" name="Rectangle 4"/>
          <p:cNvSpPr>
            <a:spLocks noChangeArrowheads="1"/>
          </p:cNvSpPr>
          <p:nvPr/>
        </p:nvSpPr>
        <p:spPr bwMode="auto">
          <a:xfrm>
            <a:off x="2268538" y="5734050"/>
            <a:ext cx="4572000" cy="366713"/>
          </a:xfrm>
          <a:prstGeom prst="rect">
            <a:avLst/>
          </a:prstGeom>
          <a:noFill/>
          <a:ln w="9525">
            <a:noFill/>
            <a:miter lim="800000"/>
            <a:headEnd/>
            <a:tailEnd/>
          </a:ln>
          <a:effectLst/>
        </p:spPr>
        <p:txBody>
          <a:bodyPr>
            <a:spAutoFit/>
          </a:bodyPr>
          <a:lstStyle/>
          <a:p>
            <a:endParaRPr lang="ru-RU" b="1">
              <a:solidFill>
                <a:srgbClr val="0033CC"/>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59632" y="228600"/>
            <a:ext cx="7632848" cy="914400"/>
          </a:xfrm>
        </p:spPr>
        <p:txBody>
          <a:bodyPr>
            <a:normAutofit fontScale="90000"/>
          </a:bodyPr>
          <a:lstStyle/>
          <a:p>
            <a:pPr algn="ctr"/>
            <a:r>
              <a:rPr lang="ru-RU" sz="3600" b="1" dirty="0" smtClean="0">
                <a:latin typeface="Times New Roman" pitchFamily="18" charset="0"/>
                <a:cs typeface="Times New Roman" pitchFamily="18" charset="0"/>
              </a:rPr>
              <a:t>  </a:t>
            </a:r>
            <a:r>
              <a:rPr lang="ru-RU" sz="3200" b="1" dirty="0" smtClean="0">
                <a:latin typeface="Times New Roman" pitchFamily="18" charset="0"/>
                <a:cs typeface="Times New Roman" pitchFamily="18" charset="0"/>
              </a:rPr>
              <a:t>Апелляция о несогласии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с результатами ЕГЭ</a:t>
            </a:r>
            <a:endParaRPr lang="ru-RU" sz="3200" b="1" dirty="0">
              <a:latin typeface="Times New Roman" pitchFamily="18" charset="0"/>
              <a:cs typeface="Times New Roman" pitchFamily="18" charset="0"/>
            </a:endParaRPr>
          </a:p>
        </p:txBody>
      </p:sp>
      <p:sp>
        <p:nvSpPr>
          <p:cNvPr id="35843" name="Rectangle 3"/>
          <p:cNvSpPr>
            <a:spLocks noGrp="1" noChangeArrowheads="1"/>
          </p:cNvSpPr>
          <p:nvPr>
            <p:ph idx="1"/>
          </p:nvPr>
        </p:nvSpPr>
        <p:spPr>
          <a:xfrm>
            <a:off x="0" y="1340768"/>
            <a:ext cx="8820472" cy="4968552"/>
          </a:xfrm>
        </p:spPr>
        <p:txBody>
          <a:bodyPr/>
          <a:lstStyle/>
          <a:p>
            <a:pPr algn="ctr">
              <a:spcBef>
                <a:spcPts val="0"/>
              </a:spcBef>
              <a:buNone/>
            </a:pPr>
            <a:r>
              <a:rPr lang="ru-RU" sz="2800" dirty="0" smtClean="0"/>
              <a:t>	</a:t>
            </a:r>
          </a:p>
          <a:p>
            <a:pPr algn="ctr">
              <a:spcBef>
                <a:spcPts val="0"/>
              </a:spcBef>
              <a:buNone/>
            </a:pPr>
            <a:r>
              <a:rPr lang="ru-RU" sz="2400" dirty="0" smtClean="0">
                <a:solidFill>
                  <a:schemeClr val="tx1"/>
                </a:solidFill>
                <a:latin typeface="Times New Roman" pitchFamily="18" charset="0"/>
                <a:cs typeface="Times New Roman" pitchFamily="18" charset="0"/>
              </a:rPr>
              <a:t>Апелляция </a:t>
            </a:r>
            <a:r>
              <a:rPr lang="ru-RU" sz="2400" u="sng" dirty="0" smtClean="0">
                <a:solidFill>
                  <a:schemeClr val="tx1"/>
                </a:solidFill>
                <a:latin typeface="Times New Roman" pitchFamily="18" charset="0"/>
                <a:cs typeface="Times New Roman" pitchFamily="18" charset="0"/>
              </a:rPr>
              <a:t>о несогласии с результатами ЕГЭ</a:t>
            </a:r>
            <a:r>
              <a:rPr lang="ru-RU" sz="2400" dirty="0" smtClean="0">
                <a:solidFill>
                  <a:schemeClr val="tx1"/>
                </a:solidFill>
                <a:latin typeface="Times New Roman" pitchFamily="18" charset="0"/>
                <a:cs typeface="Times New Roman" pitchFamily="18" charset="0"/>
              </a:rPr>
              <a:t>  </a:t>
            </a:r>
          </a:p>
          <a:p>
            <a:pPr algn="ctr">
              <a:spcBef>
                <a:spcPts val="0"/>
              </a:spcBef>
              <a:buNone/>
            </a:pPr>
            <a:r>
              <a:rPr lang="ru-RU" sz="2400" dirty="0" smtClean="0">
                <a:solidFill>
                  <a:schemeClr val="tx1"/>
                </a:solidFill>
                <a:latin typeface="Times New Roman" pitchFamily="18" charset="0"/>
                <a:cs typeface="Times New Roman" pitchFamily="18" charset="0"/>
              </a:rPr>
              <a:t>подается в течение 2-х рабочих дней </a:t>
            </a:r>
          </a:p>
          <a:p>
            <a:pPr algn="ctr">
              <a:spcBef>
                <a:spcPts val="0"/>
              </a:spcBef>
              <a:buNone/>
            </a:pPr>
            <a:r>
              <a:rPr lang="ru-RU" sz="2400" dirty="0" smtClean="0">
                <a:solidFill>
                  <a:schemeClr val="tx1"/>
                </a:solidFill>
                <a:latin typeface="Times New Roman" pitchFamily="18" charset="0"/>
                <a:cs typeface="Times New Roman" pitchFamily="18" charset="0"/>
              </a:rPr>
              <a:t>после официального объявления результатов экзамена. </a:t>
            </a:r>
          </a:p>
          <a:p>
            <a:pPr algn="ctr">
              <a:spcBef>
                <a:spcPts val="0"/>
              </a:spcBef>
              <a:buNone/>
            </a:pPr>
            <a:r>
              <a:rPr lang="ru-RU" sz="2400" dirty="0" smtClean="0">
                <a:solidFill>
                  <a:schemeClr val="tx1"/>
                </a:solidFill>
                <a:latin typeface="Times New Roman" pitchFamily="18" charset="0"/>
                <a:cs typeface="Times New Roman" pitchFamily="18" charset="0"/>
              </a:rPr>
              <a:t>   </a:t>
            </a:r>
          </a:p>
          <a:p>
            <a:pPr algn="ctr">
              <a:spcBef>
                <a:spcPts val="0"/>
              </a:spcBef>
              <a:buNone/>
            </a:pPr>
            <a:r>
              <a:rPr lang="ru-RU" sz="2400" dirty="0" smtClean="0">
                <a:solidFill>
                  <a:schemeClr val="tx1"/>
                </a:solidFill>
                <a:latin typeface="Times New Roman" pitchFamily="18" charset="0"/>
                <a:cs typeface="Times New Roman" pitchFamily="18" charset="0"/>
              </a:rPr>
              <a:t>Конфликтная комиссия рассматривает апелляцию </a:t>
            </a:r>
          </a:p>
          <a:p>
            <a:pPr algn="ctr">
              <a:spcBef>
                <a:spcPts val="0"/>
              </a:spcBef>
              <a:buNone/>
            </a:pPr>
            <a:r>
              <a:rPr lang="ru-RU" sz="2400" dirty="0" smtClean="0">
                <a:solidFill>
                  <a:schemeClr val="tx1"/>
                </a:solidFill>
                <a:latin typeface="Times New Roman" pitchFamily="18" charset="0"/>
                <a:cs typeface="Times New Roman" pitchFamily="18" charset="0"/>
              </a:rPr>
              <a:t>не более 4-х рабочих дней с момента ее подачи.</a:t>
            </a:r>
          </a:p>
          <a:p>
            <a:pPr algn="ctr">
              <a:spcBef>
                <a:spcPts val="0"/>
              </a:spcBef>
              <a:buNone/>
            </a:pPr>
            <a:endParaRPr lang="ru-RU" sz="800" u="sng" dirty="0" smtClean="0">
              <a:solidFill>
                <a:schemeClr val="tx1"/>
              </a:solidFill>
              <a:latin typeface="Times New Roman" pitchFamily="18" charset="0"/>
              <a:cs typeface="Times New Roman" pitchFamily="18" charset="0"/>
            </a:endParaRPr>
          </a:p>
          <a:p>
            <a:pPr indent="0" algn="ctr">
              <a:spcBef>
                <a:spcPts val="0"/>
              </a:spcBef>
              <a:buNone/>
            </a:pPr>
            <a:r>
              <a:rPr lang="ru-RU" sz="2400" u="sng" dirty="0" smtClean="0">
                <a:solidFill>
                  <a:schemeClr val="tx1"/>
                </a:solidFill>
                <a:latin typeface="Times New Roman" pitchFamily="18" charset="0"/>
                <a:cs typeface="Times New Roman" pitchFamily="18" charset="0"/>
              </a:rPr>
              <a:t>Результаты рассмотрения апелляции: </a:t>
            </a:r>
          </a:p>
          <a:p>
            <a:pPr indent="0" algn="ctr">
              <a:spcBef>
                <a:spcPts val="0"/>
              </a:spcBef>
              <a:buNone/>
            </a:pPr>
            <a:r>
              <a:rPr lang="ru-RU" sz="2400" dirty="0" smtClean="0">
                <a:solidFill>
                  <a:schemeClr val="tx1"/>
                </a:solidFill>
                <a:latin typeface="Times New Roman" pitchFamily="18" charset="0"/>
                <a:cs typeface="Times New Roman" pitchFamily="18" charset="0"/>
              </a:rPr>
              <a:t>- отклонение апелляции и сохранение выставленных баллов;  </a:t>
            </a:r>
          </a:p>
          <a:p>
            <a:pPr indent="0" algn="ctr">
              <a:spcBef>
                <a:spcPts val="0"/>
              </a:spcBef>
              <a:buNone/>
            </a:pPr>
            <a:r>
              <a:rPr lang="ru-RU" sz="2400" dirty="0" smtClean="0">
                <a:solidFill>
                  <a:schemeClr val="tx1"/>
                </a:solidFill>
                <a:latin typeface="Times New Roman" pitchFamily="18" charset="0"/>
                <a:cs typeface="Times New Roman" pitchFamily="18" charset="0"/>
              </a:rPr>
              <a:t>- удовлетворение апелляции и выставление других баллов </a:t>
            </a:r>
          </a:p>
          <a:p>
            <a:pPr indent="0" algn="ctr">
              <a:spcBef>
                <a:spcPts val="0"/>
              </a:spcBef>
              <a:buNone/>
            </a:pPr>
            <a:r>
              <a:rPr lang="ru-RU" sz="2400" u="sng" dirty="0" smtClean="0">
                <a:solidFill>
                  <a:schemeClr val="tx1"/>
                </a:solidFill>
                <a:latin typeface="Times New Roman" pitchFamily="18" charset="0"/>
                <a:cs typeface="Times New Roman" pitchFamily="18" charset="0"/>
              </a:rPr>
              <a:t>как в сторону увеличения, так и в сторону  уменьшения</a:t>
            </a:r>
            <a:r>
              <a:rPr lang="ru-RU"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idx="4294967295"/>
          </p:nvPr>
        </p:nvSpPr>
        <p:spPr>
          <a:xfrm>
            <a:off x="1654175" y="188913"/>
            <a:ext cx="7489825" cy="863600"/>
          </a:xfrm>
        </p:spPr>
        <p:txBody>
          <a:bodyPr lIns="0" rIns="0" bIns="0" anchor="b">
            <a:normAutofit fontScale="90000"/>
          </a:bodyPr>
          <a:lstStyle/>
          <a:p>
            <a:pPr algn="ctr"/>
            <a:r>
              <a:rPr lang="ru-RU" sz="2600" dirty="0">
                <a:solidFill>
                  <a:srgbClr val="000099"/>
                </a:solidFill>
                <a:cs typeface="Arial" pitchFamily="34" charset="0"/>
              </a:rPr>
              <a:t/>
            </a:r>
            <a:br>
              <a:rPr lang="ru-RU" sz="2600" dirty="0">
                <a:solidFill>
                  <a:srgbClr val="000099"/>
                </a:solidFill>
                <a:cs typeface="Arial" pitchFamily="34" charset="0"/>
              </a:rPr>
            </a:br>
            <a:r>
              <a:rPr lang="ru-RU" sz="2400" b="1" dirty="0">
                <a:solidFill>
                  <a:srgbClr val="C00000"/>
                </a:solidFill>
                <a:cs typeface="Arial" pitchFamily="34" charset="0"/>
              </a:rPr>
              <a:t>Информирование участников ЕГЭ, </a:t>
            </a:r>
            <a:r>
              <a:rPr lang="ru-RU" sz="2400" b="1" dirty="0" smtClean="0">
                <a:solidFill>
                  <a:srgbClr val="C00000"/>
                </a:solidFill>
                <a:cs typeface="Arial" pitchFamily="34" charset="0"/>
              </a:rPr>
              <a:t/>
            </a:r>
            <a:br>
              <a:rPr lang="ru-RU" sz="2400" b="1" dirty="0" smtClean="0">
                <a:solidFill>
                  <a:srgbClr val="C00000"/>
                </a:solidFill>
                <a:cs typeface="Arial" pitchFamily="34" charset="0"/>
              </a:rPr>
            </a:br>
            <a:r>
              <a:rPr lang="ru-RU" sz="2400" b="1" dirty="0" smtClean="0">
                <a:solidFill>
                  <a:srgbClr val="C00000"/>
                </a:solidFill>
                <a:cs typeface="Arial" pitchFamily="34" charset="0"/>
              </a:rPr>
              <a:t>их </a:t>
            </a:r>
            <a:r>
              <a:rPr lang="ru-RU" sz="2400" b="1" dirty="0">
                <a:solidFill>
                  <a:srgbClr val="C00000"/>
                </a:solidFill>
                <a:cs typeface="Arial" pitchFamily="34" charset="0"/>
              </a:rPr>
              <a:t>родителей (законных представителей) </a:t>
            </a:r>
            <a:r>
              <a:rPr lang="ru-RU" sz="2400" b="1" dirty="0" smtClean="0">
                <a:solidFill>
                  <a:srgbClr val="C00000"/>
                </a:solidFill>
                <a:cs typeface="Arial" pitchFamily="34" charset="0"/>
              </a:rPr>
              <a:t> </a:t>
            </a:r>
            <a:endParaRPr lang="ru-RU" sz="2400" b="1" dirty="0">
              <a:solidFill>
                <a:srgbClr val="C00000"/>
              </a:solidFill>
              <a:cs typeface="Arial" pitchFamily="34" charset="0"/>
            </a:endParaRPr>
          </a:p>
        </p:txBody>
      </p:sp>
      <p:sp>
        <p:nvSpPr>
          <p:cNvPr id="72707" name="Rectangle 3"/>
          <p:cNvSpPr>
            <a:spLocks noGrp="1"/>
          </p:cNvSpPr>
          <p:nvPr>
            <p:ph type="body" idx="4294967295"/>
          </p:nvPr>
        </p:nvSpPr>
        <p:spPr>
          <a:xfrm>
            <a:off x="1043608" y="1556792"/>
            <a:ext cx="7704138" cy="4872037"/>
          </a:xfrm>
        </p:spPr>
        <p:txBody>
          <a:bodyPr/>
          <a:lstStyle/>
          <a:p>
            <a:pPr marL="273050" indent="-6350" algn="just">
              <a:lnSpc>
                <a:spcPct val="70000"/>
              </a:lnSpc>
              <a:buFontTx/>
              <a:buNone/>
            </a:pPr>
            <a:r>
              <a:rPr lang="ru-RU" sz="600" dirty="0">
                <a:solidFill>
                  <a:srgbClr val="003399"/>
                </a:solidFill>
                <a:cs typeface="Arial" pitchFamily="34" charset="0"/>
              </a:rPr>
              <a:t/>
            </a:r>
            <a:br>
              <a:rPr lang="ru-RU" sz="600" dirty="0">
                <a:solidFill>
                  <a:srgbClr val="003399"/>
                </a:solidFill>
                <a:cs typeface="Arial" pitchFamily="34" charset="0"/>
              </a:rPr>
            </a:br>
            <a:endParaRPr lang="ru-RU" sz="800" dirty="0">
              <a:solidFill>
                <a:srgbClr val="003399"/>
              </a:solidFill>
              <a:cs typeface="Arial" pitchFamily="34" charset="0"/>
            </a:endParaRPr>
          </a:p>
          <a:p>
            <a:pPr marL="273050" indent="-6350" algn="ctr">
              <a:spcBef>
                <a:spcPts val="0"/>
              </a:spcBef>
              <a:buNone/>
            </a:pPr>
            <a:r>
              <a:rPr lang="ru-RU" sz="2400" dirty="0" smtClean="0">
                <a:solidFill>
                  <a:schemeClr val="tx1"/>
                </a:solidFill>
                <a:latin typeface="Times New Roman" pitchFamily="18" charset="0"/>
                <a:cs typeface="Times New Roman" pitchFamily="18" charset="0"/>
              </a:rPr>
              <a:t>Информирование участников:</a:t>
            </a:r>
          </a:p>
          <a:p>
            <a:pPr marL="273050" indent="-6350" algn="ctr">
              <a:spcBef>
                <a:spcPts val="0"/>
              </a:spcBef>
              <a:buNone/>
            </a:pPr>
            <a:endParaRPr lang="ru-RU" sz="2400" dirty="0" smtClean="0">
              <a:latin typeface="Times New Roman" pitchFamily="18" charset="0"/>
              <a:cs typeface="Times New Roman" pitchFamily="18" charset="0"/>
            </a:endParaRPr>
          </a:p>
          <a:p>
            <a:pPr marL="273050" indent="-6350">
              <a:spcBef>
                <a:spcPts val="0"/>
              </a:spcBef>
              <a:buFont typeface="Wingdings" pitchFamily="2" charset="2"/>
              <a:buChar char="Ø"/>
            </a:pPr>
            <a:r>
              <a:rPr lang="ru-RU" sz="2400" dirty="0" smtClean="0">
                <a:solidFill>
                  <a:schemeClr val="tx1"/>
                </a:solidFill>
                <a:latin typeface="Times New Roman" pitchFamily="18" charset="0"/>
                <a:cs typeface="Times New Roman" pitchFamily="18" charset="0"/>
              </a:rPr>
              <a:t>о  результатах  ЕГЭ  на  сайте  </a:t>
            </a:r>
            <a:r>
              <a:rPr lang="en-US" sz="2400" b="1" u="sng" dirty="0" smtClean="0">
                <a:latin typeface="Times New Roman" pitchFamily="18" charset="0"/>
                <a:cs typeface="Times New Roman" pitchFamily="18" charset="0"/>
                <a:hlinkClick r:id="rId2"/>
              </a:rPr>
              <a:t>www.ege.spb.ru</a:t>
            </a:r>
            <a:r>
              <a:rPr lang="ru-RU" sz="2400" b="1" u="sng" dirty="0" smtClean="0">
                <a:latin typeface="Times New Roman" pitchFamily="18" charset="0"/>
                <a:cs typeface="Times New Roman" pitchFamily="18" charset="0"/>
              </a:rPr>
              <a:t> </a:t>
            </a:r>
          </a:p>
          <a:p>
            <a:pPr marL="273050" indent="-6350">
              <a:spcBef>
                <a:spcPts val="0"/>
              </a:spcBef>
              <a:buNone/>
            </a:pPr>
            <a:endParaRPr lang="ru-RU" sz="2400" dirty="0" smtClean="0">
              <a:latin typeface="Times New Roman" pitchFamily="18" charset="0"/>
              <a:cs typeface="Times New Roman" pitchFamily="18" charset="0"/>
            </a:endParaRPr>
          </a:p>
          <a:p>
            <a:pPr marL="273050" indent="-6350">
              <a:spcBef>
                <a:spcPts val="0"/>
              </a:spcBef>
              <a:buFont typeface="Wingdings" pitchFamily="2" charset="2"/>
              <a:buChar char="Ø"/>
            </a:pPr>
            <a:r>
              <a:rPr lang="ru-RU" sz="2400" dirty="0" smtClean="0">
                <a:solidFill>
                  <a:schemeClr val="tx1"/>
                </a:solidFill>
                <a:latin typeface="Times New Roman" pitchFamily="18" charset="0"/>
                <a:cs typeface="Times New Roman" pitchFamily="18" charset="0"/>
              </a:rPr>
              <a:t>по  вопросам  организации и проведения ЕГЭ у заместителя директора по УВР </a:t>
            </a:r>
          </a:p>
          <a:p>
            <a:pPr marL="273050" indent="-6350">
              <a:spcBef>
                <a:spcPts val="0"/>
              </a:spcBef>
              <a:buNone/>
            </a:pPr>
            <a:r>
              <a:rPr lang="ru-RU" sz="2400" dirty="0" smtClean="0">
                <a:solidFill>
                  <a:schemeClr val="tx1"/>
                </a:solidFill>
                <a:latin typeface="Times New Roman" pitchFamily="18" charset="0"/>
                <a:cs typeface="Times New Roman" pitchFamily="18" charset="0"/>
              </a:rPr>
              <a:t>Роженюк Натальи Владимировны</a:t>
            </a:r>
          </a:p>
          <a:p>
            <a:pPr marL="273050" indent="-6350">
              <a:spcBef>
                <a:spcPts val="0"/>
              </a:spcBef>
              <a:buNone/>
            </a:pPr>
            <a:endParaRPr lang="ru-RU" sz="2400" dirty="0" smtClean="0">
              <a:solidFill>
                <a:schemeClr val="tx1"/>
              </a:solidFill>
              <a:latin typeface="Times New Roman" pitchFamily="18" charset="0"/>
              <a:cs typeface="Times New Roman" pitchFamily="18" charset="0"/>
            </a:endParaRPr>
          </a:p>
          <a:p>
            <a:pPr marL="273050" indent="-6350" algn="ctr">
              <a:lnSpc>
                <a:spcPct val="80000"/>
              </a:lnSpc>
              <a:buNone/>
            </a:pPr>
            <a:endParaRPr lang="ru-RU" sz="2400" dirty="0">
              <a:solidFill>
                <a:srgbClr val="003399"/>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980728"/>
            <a:ext cx="6336704" cy="2031325"/>
          </a:xfrm>
          <a:prstGeom prst="rect">
            <a:avLst/>
          </a:prstGeom>
        </p:spPr>
        <p:txBody>
          <a:bodyPr wrap="square">
            <a:spAutoFit/>
          </a:bodyPr>
          <a:lstStyle/>
          <a:p>
            <a:r>
              <a:rPr lang="ru-RU" dirty="0"/>
              <a:t>Распоряжение </a:t>
            </a:r>
            <a:r>
              <a:rPr lang="ru-RU" dirty="0" err="1"/>
              <a:t>Рособрнадзора</a:t>
            </a:r>
            <a:r>
              <a:rPr lang="ru-RU" dirty="0"/>
              <a:t> №2322-05 от 30.08.2016 г. </a:t>
            </a:r>
          </a:p>
          <a:p>
            <a:r>
              <a:rPr lang="ru-RU" dirty="0"/>
              <a:t>«Об утверждении графиков проведения мероприятий, направленных на исследование качества образования на 2016-2017 годы»</a:t>
            </a:r>
          </a:p>
          <a:p>
            <a:endParaRPr lang="ru-RU" dirty="0" smtClean="0"/>
          </a:p>
          <a:p>
            <a:r>
              <a:rPr lang="ru-RU" b="1" dirty="0" smtClean="0"/>
              <a:t>График </a:t>
            </a:r>
            <a:r>
              <a:rPr lang="ru-RU" b="1" dirty="0"/>
              <a:t>проведения всероссийских проверочных работ в 11 </a:t>
            </a:r>
            <a:r>
              <a:rPr lang="ru-RU" b="1" dirty="0" smtClean="0"/>
              <a:t>классе</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546670482"/>
              </p:ext>
            </p:extLst>
          </p:nvPr>
        </p:nvGraphicFramePr>
        <p:xfrm>
          <a:off x="1331640" y="3789039"/>
          <a:ext cx="6707460" cy="2194320"/>
        </p:xfrm>
        <a:graphic>
          <a:graphicData uri="http://schemas.openxmlformats.org/drawingml/2006/table">
            <a:tbl>
              <a:tblPr firstRow="1" bandRow="1">
                <a:tableStyleId>{7DF18680-E054-41AD-8BC1-D1AEF772440D}</a:tableStyleId>
              </a:tblPr>
              <a:tblGrid>
                <a:gridCol w="3367977"/>
                <a:gridCol w="3339483"/>
              </a:tblGrid>
              <a:tr h="300033">
                <a:tc>
                  <a:txBody>
                    <a:bodyPr/>
                    <a:lstStyle/>
                    <a:p>
                      <a:r>
                        <a:rPr lang="ru-RU" sz="1800" dirty="0" smtClean="0">
                          <a:solidFill>
                            <a:schemeClr val="accent1">
                              <a:lumMod val="50000"/>
                            </a:schemeClr>
                          </a:solidFill>
                        </a:rPr>
                        <a:t>Предмет </a:t>
                      </a:r>
                      <a:endParaRPr lang="ru-RU" sz="1800" dirty="0">
                        <a:solidFill>
                          <a:schemeClr val="accent1">
                            <a:lumMod val="50000"/>
                          </a:schemeClr>
                        </a:solidFill>
                      </a:endParaRPr>
                    </a:p>
                  </a:txBody>
                  <a:tcPr marT="45700" marB="45700"/>
                </a:tc>
                <a:tc>
                  <a:txBody>
                    <a:bodyPr/>
                    <a:lstStyle/>
                    <a:p>
                      <a:r>
                        <a:rPr lang="ru-RU" sz="1800" dirty="0" smtClean="0">
                          <a:solidFill>
                            <a:schemeClr val="accent1">
                              <a:lumMod val="50000"/>
                            </a:schemeClr>
                          </a:solidFill>
                        </a:rPr>
                        <a:t>Дата проведения</a:t>
                      </a:r>
                      <a:endParaRPr lang="ru-RU" sz="1800" dirty="0">
                        <a:solidFill>
                          <a:schemeClr val="accent1">
                            <a:lumMod val="50000"/>
                          </a:schemeClr>
                        </a:solidFill>
                      </a:endParaRPr>
                    </a:p>
                  </a:txBody>
                  <a:tcPr marT="45700" marB="45700"/>
                </a:tc>
              </a:tr>
              <a:tr h="300033">
                <a:tc>
                  <a:txBody>
                    <a:bodyPr/>
                    <a:lstStyle/>
                    <a:p>
                      <a:r>
                        <a:rPr lang="ru-RU" altLang="ru-RU" sz="1800" kern="0" dirty="0" smtClean="0"/>
                        <a:t>Физика </a:t>
                      </a:r>
                      <a:endParaRPr lang="ru-RU" sz="1800" dirty="0"/>
                    </a:p>
                  </a:txBody>
                  <a:tcPr marT="45700" marB="45700"/>
                </a:tc>
                <a:tc>
                  <a:txBody>
                    <a:bodyPr/>
                    <a:lstStyle/>
                    <a:p>
                      <a:r>
                        <a:rPr lang="ru-RU" sz="1800" dirty="0" smtClean="0"/>
                        <a:t>25 апреля 2017 года</a:t>
                      </a:r>
                      <a:endParaRPr lang="ru-RU" sz="1800" dirty="0"/>
                    </a:p>
                  </a:txBody>
                  <a:tcPr marT="45700" marB="45700"/>
                </a:tc>
              </a:tr>
              <a:tr h="300033">
                <a:tc>
                  <a:txBody>
                    <a:bodyPr/>
                    <a:lstStyle/>
                    <a:p>
                      <a:r>
                        <a:rPr lang="ru-RU" altLang="ru-RU" sz="1800" kern="0" dirty="0" smtClean="0"/>
                        <a:t>Химия </a:t>
                      </a:r>
                      <a:endParaRPr lang="ru-RU" sz="1800" dirty="0"/>
                    </a:p>
                  </a:txBody>
                  <a:tcPr marT="45700" marB="45700"/>
                </a:tc>
                <a:tc>
                  <a:txBody>
                    <a:bodyPr/>
                    <a:lstStyle/>
                    <a:p>
                      <a:r>
                        <a:rPr lang="ru-RU" sz="1800" dirty="0" smtClean="0"/>
                        <a:t>27 апреля </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2017 года</a:t>
                      </a:r>
                      <a:endParaRPr lang="ru-RU" sz="1800" dirty="0"/>
                    </a:p>
                  </a:txBody>
                  <a:tcPr marT="45700" marB="45700"/>
                </a:tc>
              </a:tr>
              <a:tr h="300033">
                <a:tc>
                  <a:txBody>
                    <a:bodyPr/>
                    <a:lstStyle/>
                    <a:p>
                      <a:r>
                        <a:rPr lang="ru-RU" sz="1800" dirty="0" smtClean="0"/>
                        <a:t>Биология</a:t>
                      </a:r>
                      <a:endParaRPr lang="ru-RU" sz="1800" dirty="0"/>
                    </a:p>
                  </a:txBody>
                  <a:tcPr marT="45700" marB="45700"/>
                </a:tc>
                <a:tc>
                  <a:txBody>
                    <a:bodyPr/>
                    <a:lstStyle/>
                    <a:p>
                      <a:r>
                        <a:rPr lang="ru-RU" sz="1800" dirty="0" smtClean="0"/>
                        <a:t>11 мая </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2017 года</a:t>
                      </a:r>
                      <a:endParaRPr lang="ru-RU" sz="1800" dirty="0"/>
                    </a:p>
                  </a:txBody>
                  <a:tcPr marT="45700" marB="45700"/>
                </a:tc>
              </a:tr>
              <a:tr h="300033">
                <a:tc>
                  <a:txBody>
                    <a:bodyPr/>
                    <a:lstStyle/>
                    <a:p>
                      <a:r>
                        <a:rPr lang="ru-RU" sz="1800" dirty="0" smtClean="0"/>
                        <a:t>География</a:t>
                      </a:r>
                      <a:endParaRPr lang="ru-RU" sz="1800" dirty="0"/>
                    </a:p>
                  </a:txBody>
                  <a:tcPr marT="45700" marB="45700"/>
                </a:tc>
                <a:tc>
                  <a:txBody>
                    <a:bodyPr/>
                    <a:lstStyle/>
                    <a:p>
                      <a:r>
                        <a:rPr lang="ru-RU" sz="1800" dirty="0" smtClean="0"/>
                        <a:t>16 мая </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2017 года</a:t>
                      </a:r>
                      <a:endParaRPr lang="ru-RU" sz="1800" dirty="0"/>
                    </a:p>
                  </a:txBody>
                  <a:tcPr marT="45700" marB="45700"/>
                </a:tc>
              </a:tr>
              <a:tr h="300033">
                <a:tc>
                  <a:txBody>
                    <a:bodyPr/>
                    <a:lstStyle/>
                    <a:p>
                      <a:r>
                        <a:rPr lang="ru-RU" sz="1800" dirty="0" smtClean="0"/>
                        <a:t>История</a:t>
                      </a:r>
                      <a:endParaRPr lang="ru-RU" sz="1800" dirty="0"/>
                    </a:p>
                  </a:txBody>
                  <a:tcPr marT="45700" marB="45700"/>
                </a:tc>
                <a:tc>
                  <a:txBody>
                    <a:bodyPr/>
                    <a:lstStyle/>
                    <a:p>
                      <a:r>
                        <a:rPr lang="ru-RU" sz="1800" dirty="0" smtClean="0"/>
                        <a:t>18 мая  </a:t>
                      </a:r>
                      <a:r>
                        <a:rPr kumimoji="0" lang="ru-RU" sz="1800" b="0" i="0" u="none" strike="noStrike" kern="1200" cap="none" spc="0" normalizeH="0" baseline="0" noProof="0" dirty="0" smtClean="0">
                          <a:ln>
                            <a:noFill/>
                          </a:ln>
                          <a:solidFill>
                            <a:srgbClr val="000000"/>
                          </a:solidFill>
                          <a:effectLst/>
                          <a:uLnTx/>
                          <a:uFillTx/>
                          <a:latin typeface="+mn-lt"/>
                          <a:ea typeface="+mn-ea"/>
                          <a:cs typeface="+mn-cs"/>
                        </a:rPr>
                        <a:t>2017 года</a:t>
                      </a:r>
                      <a:endParaRPr lang="ru-RU" sz="1800" dirty="0"/>
                    </a:p>
                  </a:txBody>
                  <a:tcPr marT="45700" marB="45700"/>
                </a:tc>
              </a:tr>
            </a:tbl>
          </a:graphicData>
        </a:graphic>
      </p:graphicFrame>
    </p:spTree>
    <p:extLst>
      <p:ext uri="{BB962C8B-B14F-4D97-AF65-F5344CB8AC3E}">
        <p14:creationId xmlns:p14="http://schemas.microsoft.com/office/powerpoint/2010/main" val="1680690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539552" y="548680"/>
            <a:ext cx="7704856" cy="5832648"/>
          </a:xfrm>
          <a:prstGeom prst="rect">
            <a:avLst/>
          </a:prstGeom>
        </p:spPr>
      </p:pic>
    </p:spTree>
    <p:extLst>
      <p:ext uri="{BB962C8B-B14F-4D97-AF65-F5344CB8AC3E}">
        <p14:creationId xmlns:p14="http://schemas.microsoft.com/office/powerpoint/2010/main" val="2648601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683568" y="476672"/>
            <a:ext cx="7272808" cy="5904656"/>
          </a:xfrm>
          <a:prstGeom prst="rect">
            <a:avLst/>
          </a:prstGeom>
        </p:spPr>
      </p:pic>
    </p:spTree>
    <p:extLst>
      <p:ext uri="{BB962C8B-B14F-4D97-AF65-F5344CB8AC3E}">
        <p14:creationId xmlns:p14="http://schemas.microsoft.com/office/powerpoint/2010/main" val="2434434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Box 1"/>
          <p:cNvSpPr txBox="1">
            <a:spLocks noChangeArrowheads="1"/>
          </p:cNvSpPr>
          <p:nvPr/>
        </p:nvSpPr>
        <p:spPr bwMode="auto">
          <a:xfrm>
            <a:off x="-3378200" y="1079500"/>
            <a:ext cx="184150" cy="369888"/>
          </a:xfrm>
          <a:prstGeom prst="rect">
            <a:avLst/>
          </a:prstGeom>
          <a:noFill/>
          <a:ln w="9525">
            <a:noFill/>
            <a:miter lim="800000"/>
            <a:headEnd/>
            <a:tailEnd/>
          </a:ln>
        </p:spPr>
        <p:txBody>
          <a:bodyPr wrap="none">
            <a:spAutoFit/>
          </a:bodyPr>
          <a:lstStyle/>
          <a:p>
            <a:pPr eaLnBrk="1" hangingPunct="1"/>
            <a:endParaRPr lang="ru-RU" altLang="ru-RU"/>
          </a:p>
        </p:txBody>
      </p:sp>
      <p:sp>
        <p:nvSpPr>
          <p:cNvPr id="16" name="TextBox 15"/>
          <p:cNvSpPr txBox="1">
            <a:spLocks noChangeArrowheads="1"/>
          </p:cNvSpPr>
          <p:nvPr/>
        </p:nvSpPr>
        <p:spPr bwMode="auto">
          <a:xfrm>
            <a:off x="642910" y="142853"/>
            <a:ext cx="7786742" cy="1200329"/>
          </a:xfrm>
          <a:prstGeom prst="rect">
            <a:avLst/>
          </a:prstGeom>
          <a:noFill/>
          <a:ln>
            <a:noFill/>
          </a:ln>
          <a:effectLst>
            <a:outerShdw blurRad="50800" dist="38100" dir="5400000" algn="t" rotWithShape="0">
              <a:srgbClr val="80808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ru-RU" altLang="ru-RU" sz="3600" i="0" dirty="0">
                <a:solidFill>
                  <a:srgbClr val="FF0000"/>
                </a:solidFill>
                <a:effectLst>
                  <a:outerShdw blurRad="38100" dist="38100" dir="2700000" algn="tl">
                    <a:srgbClr val="C0C0C0"/>
                  </a:outerShdw>
                </a:effectLst>
                <a:latin typeface="Times New Roman" pitchFamily="18" charset="0"/>
                <a:cs typeface="Times New Roman" pitchFamily="18" charset="0"/>
              </a:rPr>
              <a:t>Итоговое сочинение (изложение) как условие допуска </a:t>
            </a:r>
            <a:r>
              <a:rPr lang="ru-RU" altLang="ru-RU" sz="3600" i="0" dirty="0" smtClean="0">
                <a:solidFill>
                  <a:srgbClr val="FF0000"/>
                </a:solidFill>
                <a:effectLst>
                  <a:outerShdw blurRad="38100" dist="38100" dir="2700000" algn="tl">
                    <a:srgbClr val="C0C0C0"/>
                  </a:outerShdw>
                </a:effectLst>
                <a:latin typeface="Times New Roman" pitchFamily="18" charset="0"/>
                <a:cs typeface="Times New Roman" pitchFamily="18" charset="0"/>
              </a:rPr>
              <a:t>  к </a:t>
            </a:r>
            <a:r>
              <a:rPr lang="ru-RU" altLang="ru-RU" sz="3600" i="0" dirty="0">
                <a:solidFill>
                  <a:srgbClr val="FF0000"/>
                </a:solidFill>
                <a:effectLst>
                  <a:outerShdw blurRad="38100" dist="38100" dir="2700000" algn="tl">
                    <a:srgbClr val="C0C0C0"/>
                  </a:outerShdw>
                </a:effectLst>
                <a:latin typeface="Times New Roman" pitchFamily="18" charset="0"/>
                <a:cs typeface="Times New Roman" pitchFamily="18" charset="0"/>
              </a:rPr>
              <a:t>ГИА</a:t>
            </a:r>
          </a:p>
        </p:txBody>
      </p:sp>
      <p:sp>
        <p:nvSpPr>
          <p:cNvPr id="18" name="Прямоугольник 17"/>
          <p:cNvSpPr/>
          <p:nvPr/>
        </p:nvSpPr>
        <p:spPr>
          <a:xfrm>
            <a:off x="611188" y="1357299"/>
            <a:ext cx="7993062" cy="4879990"/>
          </a:xfrm>
          <a:prstGeom prst="rect">
            <a:avLst/>
          </a:prstGeom>
          <a:solidFill>
            <a:srgbClr val="B9CDE5">
              <a:alpha val="31000"/>
            </a:srgb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r>
              <a:rPr lang="ru-RU" altLang="ru-RU" sz="2400" b="0" u="sng" dirty="0">
                <a:solidFill>
                  <a:srgbClr val="C00000"/>
                </a:solidFill>
                <a:latin typeface="Times New Roman" pitchFamily="18" charset="0"/>
                <a:cs typeface="Times New Roman" pitchFamily="18" charset="0"/>
              </a:rPr>
              <a:t>Участие:</a:t>
            </a:r>
          </a:p>
          <a:p>
            <a:pPr algn="just" eaLnBrk="1" hangingPunct="1"/>
            <a:r>
              <a:rPr lang="ru-RU" altLang="ru-RU" sz="2400" b="0" dirty="0">
                <a:solidFill>
                  <a:schemeClr val="tx1"/>
                </a:solidFill>
                <a:latin typeface="Times New Roman" pitchFamily="18" charset="0"/>
                <a:cs typeface="Times New Roman" pitchFamily="18" charset="0"/>
              </a:rPr>
              <a:t>Обязательно - для участников ГИА с получением аттестата</a:t>
            </a:r>
          </a:p>
          <a:p>
            <a:pPr algn="just" eaLnBrk="1" hangingPunct="1"/>
            <a:r>
              <a:rPr lang="ru-RU" altLang="ru-RU" sz="2400" b="0" dirty="0" smtClean="0">
                <a:solidFill>
                  <a:schemeClr val="tx1"/>
                </a:solidFill>
                <a:latin typeface="Times New Roman" pitchFamily="18" charset="0"/>
                <a:cs typeface="Times New Roman" pitchFamily="18" charset="0"/>
              </a:rPr>
              <a:t>(</a:t>
            </a:r>
            <a:r>
              <a:rPr lang="ru-RU" altLang="ru-RU" sz="2400" b="0" dirty="0">
                <a:solidFill>
                  <a:schemeClr val="tx1"/>
                </a:solidFill>
                <a:latin typeface="Times New Roman" pitchFamily="18" charset="0"/>
                <a:cs typeface="Times New Roman" pitchFamily="18" charset="0"/>
              </a:rPr>
              <a:t>до 10 дополнительных баллов к результатам ЕГЭ ) </a:t>
            </a:r>
          </a:p>
          <a:p>
            <a:pPr algn="just" eaLnBrk="1" hangingPunct="1"/>
            <a:endParaRPr lang="ru-RU" altLang="ru-RU" sz="2400" b="0" dirty="0">
              <a:solidFill>
                <a:schemeClr val="tx1"/>
              </a:solidFill>
              <a:latin typeface="Times New Roman" pitchFamily="18" charset="0"/>
              <a:cs typeface="Times New Roman" pitchFamily="18" charset="0"/>
            </a:endParaRPr>
          </a:p>
          <a:p>
            <a:pPr algn="just" eaLnBrk="1" hangingPunct="1"/>
            <a:r>
              <a:rPr lang="ru-RU" altLang="ru-RU" sz="2400" b="0" u="sng" dirty="0">
                <a:solidFill>
                  <a:srgbClr val="C00000"/>
                </a:solidFill>
                <a:latin typeface="Times New Roman" pitchFamily="18" charset="0"/>
                <a:cs typeface="Times New Roman" pitchFamily="18" charset="0"/>
              </a:rPr>
              <a:t>Места проведения:</a:t>
            </a:r>
          </a:p>
          <a:p>
            <a:pPr algn="just" eaLnBrk="1" hangingPunct="1"/>
            <a:r>
              <a:rPr lang="ru-RU" altLang="ru-RU" sz="2400" b="0" dirty="0">
                <a:solidFill>
                  <a:schemeClr val="tx1"/>
                </a:solidFill>
                <a:latin typeface="Times New Roman" pitchFamily="18" charset="0"/>
                <a:cs typeface="Times New Roman" pitchFamily="18" charset="0"/>
              </a:rPr>
              <a:t>для участников ГИА с получением аттестата  - аккредитованная ОО</a:t>
            </a:r>
          </a:p>
          <a:p>
            <a:pPr eaLnBrk="1" hangingPunct="1"/>
            <a:endParaRPr lang="ru-RU" altLang="ru-RU" sz="2000" b="0" u="sng" dirty="0">
              <a:solidFill>
                <a:schemeClr val="tx1"/>
              </a:solidFill>
              <a:cs typeface="Arial" pitchFamily="34" charset="0"/>
            </a:endParaRPr>
          </a:p>
          <a:p>
            <a:pPr eaLnBrk="1" hangingPunct="1"/>
            <a:endParaRPr lang="ru-RU" altLang="ru-RU" sz="1600" b="0" dirty="0">
              <a:solidFill>
                <a:schemeClr val="tx1"/>
              </a:solidFill>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Box 1"/>
          <p:cNvSpPr txBox="1">
            <a:spLocks noChangeArrowheads="1"/>
          </p:cNvSpPr>
          <p:nvPr/>
        </p:nvSpPr>
        <p:spPr bwMode="auto">
          <a:xfrm>
            <a:off x="-3378200" y="1079500"/>
            <a:ext cx="184150" cy="369888"/>
          </a:xfrm>
          <a:prstGeom prst="rect">
            <a:avLst/>
          </a:prstGeom>
          <a:noFill/>
          <a:ln w="9525">
            <a:noFill/>
            <a:miter lim="800000"/>
            <a:headEnd/>
            <a:tailEnd/>
          </a:ln>
        </p:spPr>
        <p:txBody>
          <a:bodyPr wrap="none">
            <a:spAutoFit/>
          </a:bodyPr>
          <a:lstStyle/>
          <a:p>
            <a:pPr eaLnBrk="1" hangingPunct="1"/>
            <a:endParaRPr lang="ru-RU" altLang="ru-RU"/>
          </a:p>
        </p:txBody>
      </p:sp>
      <p:sp>
        <p:nvSpPr>
          <p:cNvPr id="16" name="TextBox 15"/>
          <p:cNvSpPr txBox="1">
            <a:spLocks noChangeArrowheads="1"/>
          </p:cNvSpPr>
          <p:nvPr/>
        </p:nvSpPr>
        <p:spPr bwMode="auto">
          <a:xfrm>
            <a:off x="642910" y="142853"/>
            <a:ext cx="7786742" cy="1200329"/>
          </a:xfrm>
          <a:prstGeom prst="rect">
            <a:avLst/>
          </a:prstGeom>
          <a:noFill/>
          <a:ln>
            <a:noFill/>
          </a:ln>
          <a:effectLst>
            <a:outerShdw blurRad="50800" dist="38100" dir="5400000" algn="t" rotWithShape="0">
              <a:srgbClr val="80808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ru-RU" altLang="ru-RU" sz="3600" i="0" dirty="0">
                <a:solidFill>
                  <a:srgbClr val="FF0000"/>
                </a:solidFill>
                <a:effectLst>
                  <a:outerShdw blurRad="38100" dist="38100" dir="2700000" algn="tl">
                    <a:srgbClr val="C0C0C0"/>
                  </a:outerShdw>
                </a:effectLst>
                <a:latin typeface="Times New Roman" pitchFamily="18" charset="0"/>
                <a:cs typeface="Times New Roman" pitchFamily="18" charset="0"/>
              </a:rPr>
              <a:t>Итоговое сочинение (изложение) как условие допуска </a:t>
            </a:r>
            <a:r>
              <a:rPr lang="ru-RU" altLang="ru-RU" sz="3600" i="0" dirty="0" smtClean="0">
                <a:solidFill>
                  <a:srgbClr val="FF0000"/>
                </a:solidFill>
                <a:effectLst>
                  <a:outerShdw blurRad="38100" dist="38100" dir="2700000" algn="tl">
                    <a:srgbClr val="C0C0C0"/>
                  </a:outerShdw>
                </a:effectLst>
                <a:latin typeface="Times New Roman" pitchFamily="18" charset="0"/>
                <a:cs typeface="Times New Roman" pitchFamily="18" charset="0"/>
              </a:rPr>
              <a:t>  к </a:t>
            </a:r>
            <a:r>
              <a:rPr lang="ru-RU" altLang="ru-RU" sz="3600" i="0" dirty="0">
                <a:solidFill>
                  <a:srgbClr val="FF0000"/>
                </a:solidFill>
                <a:effectLst>
                  <a:outerShdw blurRad="38100" dist="38100" dir="2700000" algn="tl">
                    <a:srgbClr val="C0C0C0"/>
                  </a:outerShdw>
                </a:effectLst>
                <a:latin typeface="Times New Roman" pitchFamily="18" charset="0"/>
                <a:cs typeface="Times New Roman" pitchFamily="18" charset="0"/>
              </a:rPr>
              <a:t>ГИА</a:t>
            </a:r>
          </a:p>
        </p:txBody>
      </p:sp>
      <p:sp>
        <p:nvSpPr>
          <p:cNvPr id="18" name="Прямоугольник 17"/>
          <p:cNvSpPr/>
          <p:nvPr/>
        </p:nvSpPr>
        <p:spPr>
          <a:xfrm>
            <a:off x="428596" y="1357298"/>
            <a:ext cx="8175654" cy="5286411"/>
          </a:xfrm>
          <a:prstGeom prst="rect">
            <a:avLst/>
          </a:prstGeom>
          <a:solidFill>
            <a:srgbClr val="B9CDE5">
              <a:alpha val="31000"/>
            </a:srgb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r>
              <a:rPr lang="ru-RU" altLang="ru-RU" sz="2000" u="sng" dirty="0" smtClean="0">
                <a:solidFill>
                  <a:srgbClr val="C00000"/>
                </a:solidFill>
                <a:latin typeface="Times New Roman" pitchFamily="18" charset="0"/>
                <a:cs typeface="Times New Roman" pitchFamily="18" charset="0"/>
              </a:rPr>
              <a:t>Особенности проведения:</a:t>
            </a:r>
          </a:p>
          <a:p>
            <a:pPr algn="just">
              <a:spcBef>
                <a:spcPct val="20000"/>
              </a:spcBef>
              <a:buFont typeface="Wingdings" pitchFamily="2" charset="2"/>
              <a:buChar char="Ø"/>
            </a:pPr>
            <a:r>
              <a:rPr lang="ru-RU" altLang="ru-RU" sz="2000" dirty="0" smtClean="0">
                <a:solidFill>
                  <a:schemeClr val="tx1"/>
                </a:solidFill>
                <a:latin typeface="Times New Roman" pitchFamily="18" charset="0"/>
                <a:cs typeface="Times New Roman" pitchFamily="18" charset="0"/>
              </a:rPr>
              <a:t>Бланковая технология с обязательным сканированием </a:t>
            </a:r>
          </a:p>
          <a:p>
            <a:pPr algn="just">
              <a:spcBef>
                <a:spcPct val="20000"/>
              </a:spcBef>
              <a:buFont typeface="Wingdings" pitchFamily="2" charset="2"/>
              <a:buChar char="Ø"/>
            </a:pPr>
            <a:r>
              <a:rPr lang="ru-RU" altLang="ru-RU" sz="2000" dirty="0" smtClean="0">
                <a:solidFill>
                  <a:schemeClr val="tx1"/>
                </a:solidFill>
                <a:latin typeface="Times New Roman" pitchFamily="18" charset="0"/>
                <a:cs typeface="Times New Roman" pitchFamily="18" charset="0"/>
              </a:rPr>
              <a:t>Проверка Комиссией образовательной  организации и оценивание по пяти критериям</a:t>
            </a:r>
          </a:p>
          <a:p>
            <a:pPr algn="just">
              <a:spcBef>
                <a:spcPct val="20000"/>
              </a:spcBef>
              <a:buFont typeface="Wingdings" pitchFamily="2" charset="2"/>
              <a:buChar char="Ø"/>
            </a:pPr>
            <a:r>
              <a:rPr lang="ru-RU" altLang="ru-RU" sz="2000" dirty="0" smtClean="0">
                <a:solidFill>
                  <a:schemeClr val="tx1"/>
                </a:solidFill>
                <a:latin typeface="Times New Roman" pitchFamily="18" charset="0"/>
                <a:cs typeface="Times New Roman" pitchFamily="18" charset="0"/>
              </a:rPr>
              <a:t>Продолжительность - 3 часа 55 минут</a:t>
            </a:r>
          </a:p>
          <a:p>
            <a:pPr algn="just">
              <a:spcBef>
                <a:spcPct val="20000"/>
              </a:spcBef>
              <a:buFont typeface="Wingdings" pitchFamily="2" charset="2"/>
              <a:buChar char="Ø"/>
            </a:pPr>
            <a:r>
              <a:rPr lang="ru-RU" altLang="ru-RU" sz="2000" dirty="0" smtClean="0">
                <a:solidFill>
                  <a:schemeClr val="tx1"/>
                </a:solidFill>
                <a:latin typeface="Times New Roman" pitchFamily="18" charset="0"/>
                <a:cs typeface="Times New Roman" pitchFamily="18" charset="0"/>
              </a:rPr>
              <a:t>Экзаменационный комплект включает 5 тем сочинений из закрытого перечня </a:t>
            </a:r>
            <a:endParaRPr kumimoji="1" lang="ru-RU" altLang="ru-RU" sz="2000" dirty="0" smtClean="0">
              <a:solidFill>
                <a:schemeClr val="tx1"/>
              </a:solidFill>
              <a:latin typeface="Times New Roman" pitchFamily="18" charset="0"/>
              <a:cs typeface="Times New Roman" pitchFamily="18" charset="0"/>
            </a:endParaRPr>
          </a:p>
          <a:p>
            <a:pPr algn="just">
              <a:spcBef>
                <a:spcPct val="20000"/>
              </a:spcBef>
              <a:buFont typeface="Wingdings" pitchFamily="2" charset="2"/>
              <a:buChar char="Ø"/>
            </a:pPr>
            <a:r>
              <a:rPr lang="ru-RU" altLang="ru-RU" sz="2000" dirty="0" smtClean="0">
                <a:solidFill>
                  <a:schemeClr val="tx1"/>
                </a:solidFill>
                <a:latin typeface="Times New Roman" pitchFamily="18" charset="0"/>
                <a:cs typeface="Times New Roman" pitchFamily="18" charset="0"/>
              </a:rPr>
              <a:t>Темы формируются по часовым поясам</a:t>
            </a:r>
          </a:p>
          <a:p>
            <a:pPr algn="just">
              <a:spcBef>
                <a:spcPct val="20000"/>
              </a:spcBef>
              <a:buFont typeface="Wingdings" pitchFamily="2" charset="2"/>
              <a:buChar char="Ø"/>
            </a:pPr>
            <a:r>
              <a:rPr lang="ru-RU" altLang="ru-RU" sz="2000" dirty="0" smtClean="0">
                <a:solidFill>
                  <a:schemeClr val="tx1"/>
                </a:solidFill>
                <a:latin typeface="Times New Roman" pitchFamily="18" charset="0"/>
                <a:cs typeface="Times New Roman" pitchFamily="18" charset="0"/>
              </a:rPr>
              <a:t>Размещение тем за 15 минут – </a:t>
            </a:r>
            <a:r>
              <a:rPr lang="en-US" altLang="ru-RU" sz="2000" dirty="0" err="1" smtClean="0">
                <a:solidFill>
                  <a:schemeClr val="tx1"/>
                </a:solidFill>
                <a:latin typeface="Times New Roman" pitchFamily="18" charset="0"/>
                <a:cs typeface="Times New Roman" pitchFamily="18" charset="0"/>
              </a:rPr>
              <a:t>ege</a:t>
            </a:r>
            <a:r>
              <a:rPr lang="ru-RU" altLang="ru-RU" sz="2000" dirty="0" smtClean="0">
                <a:solidFill>
                  <a:schemeClr val="tx1"/>
                </a:solidFill>
                <a:latin typeface="Times New Roman" pitchFamily="18" charset="0"/>
                <a:cs typeface="Times New Roman" pitchFamily="18" charset="0"/>
              </a:rPr>
              <a:t>.</a:t>
            </a:r>
            <a:r>
              <a:rPr lang="en-US" altLang="ru-RU" sz="2000" dirty="0" err="1" smtClean="0">
                <a:solidFill>
                  <a:schemeClr val="tx1"/>
                </a:solidFill>
                <a:latin typeface="Times New Roman" pitchFamily="18" charset="0"/>
                <a:cs typeface="Times New Roman" pitchFamily="18" charset="0"/>
              </a:rPr>
              <a:t>spb</a:t>
            </a:r>
            <a:r>
              <a:rPr lang="ru-RU" altLang="ru-RU" sz="2000" dirty="0" smtClean="0">
                <a:solidFill>
                  <a:schemeClr val="tx1"/>
                </a:solidFill>
                <a:latin typeface="Times New Roman" pitchFamily="18" charset="0"/>
                <a:cs typeface="Times New Roman" pitchFamily="18" charset="0"/>
              </a:rPr>
              <a:t>.</a:t>
            </a:r>
            <a:r>
              <a:rPr lang="en-US" altLang="ru-RU" sz="2000" dirty="0" err="1" smtClean="0">
                <a:solidFill>
                  <a:schemeClr val="tx1"/>
                </a:solidFill>
                <a:latin typeface="Times New Roman" pitchFamily="18" charset="0"/>
                <a:cs typeface="Times New Roman" pitchFamily="18" charset="0"/>
              </a:rPr>
              <a:t>ru</a:t>
            </a:r>
            <a:r>
              <a:rPr lang="en-US" altLang="ru-RU" sz="2000" dirty="0" smtClean="0">
                <a:solidFill>
                  <a:schemeClr val="tx1"/>
                </a:solidFill>
                <a:latin typeface="Times New Roman" pitchFamily="18" charset="0"/>
                <a:cs typeface="Times New Roman" pitchFamily="18" charset="0"/>
              </a:rPr>
              <a:t> </a:t>
            </a:r>
            <a:r>
              <a:rPr lang="ru-RU" altLang="ru-RU" sz="2000" dirty="0" smtClean="0">
                <a:solidFill>
                  <a:schemeClr val="tx1"/>
                </a:solidFill>
                <a:latin typeface="Times New Roman" pitchFamily="18" charset="0"/>
                <a:cs typeface="Times New Roman" pitchFamily="18" charset="0"/>
              </a:rPr>
              <a:t>, </a:t>
            </a:r>
            <a:r>
              <a:rPr lang="en-US" altLang="ru-RU" sz="2000" dirty="0" smtClean="0">
                <a:solidFill>
                  <a:schemeClr val="tx1"/>
                </a:solidFill>
                <a:latin typeface="Times New Roman" pitchFamily="18" charset="0"/>
                <a:cs typeface="Times New Roman" pitchFamily="18" charset="0"/>
              </a:rPr>
              <a:t>fipi.ru</a:t>
            </a:r>
            <a:endParaRPr lang="ru-RU" altLang="ru-RU" sz="2000" dirty="0" smtClean="0">
              <a:solidFill>
                <a:schemeClr val="tx1"/>
              </a:solidFill>
              <a:latin typeface="Times New Roman" pitchFamily="18" charset="0"/>
              <a:cs typeface="Times New Roman" pitchFamily="18" charset="0"/>
            </a:endParaRPr>
          </a:p>
          <a:p>
            <a:pPr algn="just" eaLnBrk="1" hangingPunct="1">
              <a:spcBef>
                <a:spcPts val="0"/>
              </a:spcBef>
            </a:pPr>
            <a:r>
              <a:rPr lang="ru-RU" altLang="ru-RU" sz="2000" dirty="0" smtClean="0">
                <a:solidFill>
                  <a:schemeClr val="tx1"/>
                </a:solidFill>
                <a:latin typeface="Times New Roman" pitchFamily="18" charset="0"/>
                <a:cs typeface="Times New Roman" pitchFamily="18" charset="0"/>
              </a:rPr>
              <a:t>- Апелляции по итоговому сочинению (изложению) не принимаются. Участник, не согласный с результатом проверки, может написать сочинение повторно и потребовать проведение проверки сочинения городской комиссией.</a:t>
            </a:r>
          </a:p>
          <a:p>
            <a:pPr algn="just" eaLnBrk="1" hangingPunct="1">
              <a:spcBef>
                <a:spcPts val="0"/>
              </a:spcBef>
            </a:pPr>
            <a:r>
              <a:rPr lang="ru-RU" altLang="ru-RU" sz="2000" dirty="0" smtClean="0">
                <a:solidFill>
                  <a:schemeClr val="tx1"/>
                </a:solidFill>
                <a:latin typeface="Times New Roman" pitchFamily="18" charset="0"/>
                <a:cs typeface="Times New Roman" pitchFamily="18" charset="0"/>
              </a:rPr>
              <a:t>- При необходимости, участник итогового сочинения (изложения) может потребовать в образовательной организации заверенную копию своего итогового сочинения (изложения).</a:t>
            </a:r>
            <a:endParaRPr lang="ru-RU" altLang="ru-RU"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1648" y="78179"/>
            <a:ext cx="7130752" cy="645857"/>
          </a:xfrm>
        </p:spPr>
        <p:txBody>
          <a:bodyPr>
            <a:normAutofit/>
          </a:bodyPr>
          <a:lstStyle/>
          <a:p>
            <a:pPr algn="ctr"/>
            <a:r>
              <a:rPr lang="ru-RU" sz="2800" b="1" dirty="0" smtClean="0">
                <a:solidFill>
                  <a:srgbClr val="C00000"/>
                </a:solidFill>
                <a:latin typeface="Times New Roman" pitchFamily="18" charset="0"/>
                <a:cs typeface="Times New Roman" pitchFamily="18" charset="0"/>
              </a:rPr>
              <a:t>Государственная итоговая аттестация</a:t>
            </a:r>
            <a:endParaRPr lang="ru-RU" sz="2800" b="1" dirty="0">
              <a:solidFill>
                <a:srgbClr val="C00000"/>
              </a:solidFill>
              <a:latin typeface="Times New Roman" pitchFamily="18" charset="0"/>
              <a:cs typeface="Times New Roman" pitchFamily="18" charset="0"/>
            </a:endParaRPr>
          </a:p>
        </p:txBody>
      </p:sp>
      <p:sp>
        <p:nvSpPr>
          <p:cNvPr id="3" name="Прямоугольник 2"/>
          <p:cNvSpPr/>
          <p:nvPr/>
        </p:nvSpPr>
        <p:spPr>
          <a:xfrm>
            <a:off x="437784" y="1295002"/>
            <a:ext cx="331236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FFC000"/>
                </a:solidFill>
              </a:rPr>
              <a:t>Единый государственный экзамен (далее - ЕГЭ), </a:t>
            </a:r>
            <a:endParaRPr lang="ru-RU" b="1" dirty="0">
              <a:solidFill>
                <a:srgbClr val="FFC000"/>
              </a:solidFill>
            </a:endParaRPr>
          </a:p>
        </p:txBody>
      </p:sp>
      <p:sp>
        <p:nvSpPr>
          <p:cNvPr id="4" name="Прямоугольник 3"/>
          <p:cNvSpPr/>
          <p:nvPr/>
        </p:nvSpPr>
        <p:spPr>
          <a:xfrm>
            <a:off x="5652120" y="907988"/>
            <a:ext cx="3168352" cy="13366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FFC000"/>
                </a:solidFill>
              </a:rPr>
              <a:t>Государственный выпускной экзамен (ГВЭ)</a:t>
            </a:r>
          </a:p>
          <a:p>
            <a:pPr algn="ctr"/>
            <a:r>
              <a:rPr lang="ru-RU" altLang="ru-RU" b="1" dirty="0" smtClean="0">
                <a:solidFill>
                  <a:srgbClr val="FFC000"/>
                </a:solidFill>
              </a:rPr>
              <a:t>Для</a:t>
            </a:r>
            <a:r>
              <a:rPr lang="en-US" altLang="ru-RU" b="1" dirty="0" smtClean="0">
                <a:solidFill>
                  <a:srgbClr val="FFC000"/>
                </a:solidFill>
              </a:rPr>
              <a:t> </a:t>
            </a:r>
            <a:r>
              <a:rPr lang="ru-RU" altLang="ru-RU" b="1" dirty="0" smtClean="0">
                <a:solidFill>
                  <a:srgbClr val="FFC000"/>
                </a:solidFill>
              </a:rPr>
              <a:t>обучающихся с ОВЗ</a:t>
            </a:r>
          </a:p>
          <a:p>
            <a:pPr algn="ctr"/>
            <a:r>
              <a:rPr lang="ru-RU" altLang="ru-RU" b="1" dirty="0" smtClean="0">
                <a:solidFill>
                  <a:srgbClr val="FFC000"/>
                </a:solidFill>
              </a:rPr>
              <a:t>Дети инвалиды</a:t>
            </a:r>
          </a:p>
        </p:txBody>
      </p:sp>
      <p:sp>
        <p:nvSpPr>
          <p:cNvPr id="5" name="Прямоугольник 4"/>
          <p:cNvSpPr/>
          <p:nvPr/>
        </p:nvSpPr>
        <p:spPr>
          <a:xfrm>
            <a:off x="755576" y="3933056"/>
            <a:ext cx="7416824" cy="923330"/>
          </a:xfrm>
          <a:prstGeom prst="rect">
            <a:avLst/>
          </a:prstGeom>
        </p:spPr>
        <p:txBody>
          <a:bodyPr wrap="square">
            <a:spAutoFit/>
          </a:bodyPr>
          <a:lstStyle/>
          <a:p>
            <a:endParaRPr lang="ru-RU" dirty="0" smtClean="0"/>
          </a:p>
          <a:p>
            <a:endParaRPr lang="ru-RU" dirty="0" smtClean="0"/>
          </a:p>
          <a:p>
            <a:endParaRPr lang="ru-RU" dirty="0" smtClean="0"/>
          </a:p>
        </p:txBody>
      </p:sp>
      <p:sp>
        <p:nvSpPr>
          <p:cNvPr id="6" name="Прямоугольник 5"/>
          <p:cNvSpPr/>
          <p:nvPr/>
        </p:nvSpPr>
        <p:spPr>
          <a:xfrm>
            <a:off x="588945" y="2428602"/>
            <a:ext cx="8208912" cy="3939540"/>
          </a:xfrm>
          <a:prstGeom prst="rect">
            <a:avLst/>
          </a:prstGeom>
        </p:spPr>
        <p:txBody>
          <a:bodyPr wrap="square">
            <a:spAutoFit/>
          </a:bodyPr>
          <a:lstStyle/>
          <a:p>
            <a:pPr algn="ctr" eaLnBrk="1" hangingPunct="1"/>
            <a:r>
              <a:rPr lang="ru-RU" sz="2400" b="1" dirty="0" smtClean="0">
                <a:solidFill>
                  <a:srgbClr val="C00000"/>
                </a:solidFill>
                <a:latin typeface="Times New Roman" pitchFamily="18" charset="0"/>
                <a:cs typeface="Times New Roman" pitchFamily="18" charset="0"/>
              </a:rPr>
              <a:t>Единый государственный экзамен (ЕГЭ)</a:t>
            </a:r>
            <a:r>
              <a:rPr lang="ru-RU" sz="2400" dirty="0" smtClean="0">
                <a:solidFill>
                  <a:srgbClr val="C00000"/>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это форма государственной итоговой аттестации (ГИА) по образовательным программам среднего общего образования.</a:t>
            </a:r>
          </a:p>
          <a:p>
            <a:pPr algn="ctr" eaLnBrk="1" hangingPunct="1">
              <a:buFont typeface="Wingdings 2" pitchFamily="18" charset="2"/>
              <a:buNone/>
            </a:pPr>
            <a:r>
              <a:rPr lang="ru-RU" sz="2000" dirty="0" smtClean="0">
                <a:latin typeface="Times New Roman" pitchFamily="18" charset="0"/>
                <a:cs typeface="Times New Roman" pitchFamily="18" charset="0"/>
              </a:rPr>
              <a:t>Выступает как:</a:t>
            </a:r>
          </a:p>
          <a:p>
            <a:pPr marL="457200" indent="-457200" algn="just" eaLnBrk="1" hangingPunct="1">
              <a:buAutoNum type="arabicPeriod"/>
            </a:pPr>
            <a:r>
              <a:rPr lang="ru-RU" sz="2000" dirty="0" smtClean="0">
                <a:latin typeface="Times New Roman" pitchFamily="18" charset="0"/>
                <a:cs typeface="Times New Roman" pitchFamily="18" charset="0"/>
              </a:rPr>
              <a:t>Форма государственной итоговой аттестации выпускников.</a:t>
            </a:r>
          </a:p>
          <a:p>
            <a:pPr marL="457200" indent="-457200" algn="just" eaLnBrk="1" hangingPunct="1">
              <a:buAutoNum type="arabicPeriod"/>
            </a:pPr>
            <a:r>
              <a:rPr lang="ru-RU" sz="2000" dirty="0" smtClean="0">
                <a:latin typeface="Times New Roman" pitchFamily="18" charset="0"/>
                <a:cs typeface="Times New Roman" pitchFamily="18" charset="0"/>
              </a:rPr>
              <a:t>Форма вступительных испытаний в высшие и </a:t>
            </a:r>
            <a:r>
              <a:rPr lang="ru-RU" sz="2000" dirty="0" err="1" smtClean="0">
                <a:latin typeface="Times New Roman" pitchFamily="18" charset="0"/>
                <a:cs typeface="Times New Roman" pitchFamily="18" charset="0"/>
              </a:rPr>
              <a:t>среднеспециальные</a:t>
            </a:r>
            <a:r>
              <a:rPr lang="ru-RU" sz="2000" dirty="0" smtClean="0">
                <a:latin typeface="Times New Roman" pitchFamily="18" charset="0"/>
                <a:cs typeface="Times New Roman" pitchFamily="18" charset="0"/>
              </a:rPr>
              <a:t> учебные заведения.</a:t>
            </a:r>
          </a:p>
          <a:p>
            <a:pPr algn="ctr"/>
            <a:r>
              <a:rPr lang="ru-RU" b="1" i="1" dirty="0" smtClean="0">
                <a:latin typeface="Times New Roman" pitchFamily="18" charset="0"/>
                <a:cs typeface="Times New Roman" pitchFamily="18" charset="0"/>
              </a:rPr>
              <a:t>Сдавать можно любое количество предметов из списка.</a:t>
            </a:r>
          </a:p>
          <a:p>
            <a:pPr algn="just"/>
            <a:r>
              <a:rPr lang="ru-RU" b="1" i="1" dirty="0" smtClean="0">
                <a:latin typeface="Times New Roman" pitchFamily="18" charset="0"/>
                <a:cs typeface="Times New Roman" pitchFamily="18" charset="0"/>
              </a:rPr>
              <a:t>Выбор должен быть основан на том, по какой специальности участник планирует получить профессиональное образование. Перечень вступительных испытаний в вузах по каждой специальности (направлению подготовки) определен соответствующим приказом </a:t>
            </a:r>
            <a:r>
              <a:rPr lang="ru-RU" b="1" i="1" dirty="0" err="1" smtClean="0">
                <a:latin typeface="Times New Roman" pitchFamily="18" charset="0"/>
                <a:cs typeface="Times New Roman" pitchFamily="18" charset="0"/>
              </a:rPr>
              <a:t>Минобрнауки</a:t>
            </a:r>
            <a:r>
              <a:rPr lang="ru-RU" b="1" i="1" dirty="0" smtClean="0">
                <a:latin typeface="Times New Roman" pitchFamily="18" charset="0"/>
                <a:cs typeface="Times New Roman" pitchFamily="18" charset="0"/>
              </a:rPr>
              <a:t> России.</a:t>
            </a:r>
            <a:endParaRPr lang="ru-RU" b="1" i="1" dirty="0">
              <a:latin typeface="Times New Roman" pitchFamily="18" charset="0"/>
              <a:cs typeface="Times New Roman" pitchFamily="18" charset="0"/>
            </a:endParaRPr>
          </a:p>
        </p:txBody>
      </p:sp>
      <p:sp>
        <p:nvSpPr>
          <p:cNvPr id="9" name="Выгнутая вправо стрелка 8"/>
          <p:cNvSpPr/>
          <p:nvPr/>
        </p:nvSpPr>
        <p:spPr>
          <a:xfrm>
            <a:off x="3981136" y="1500174"/>
            <a:ext cx="720000"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Выгнутая влево стрелка 9"/>
          <p:cNvSpPr/>
          <p:nvPr/>
        </p:nvSpPr>
        <p:spPr>
          <a:xfrm>
            <a:off x="4823445" y="1527017"/>
            <a:ext cx="720000" cy="5040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60648"/>
            <a:ext cx="5040560" cy="914400"/>
          </a:xfrm>
        </p:spPr>
        <p:txBody>
          <a:bodyPr/>
          <a:lstStyle/>
          <a:p>
            <a:pPr algn="ctr"/>
            <a:r>
              <a:rPr lang="ru-RU" sz="3200" b="1" dirty="0" smtClean="0">
                <a:solidFill>
                  <a:srgbClr val="C00000"/>
                </a:solidFill>
              </a:rPr>
              <a:t>Допуск  к  ЕГЭ</a:t>
            </a:r>
            <a:endParaRPr lang="ru-RU" sz="3200" b="1" dirty="0">
              <a:solidFill>
                <a:srgbClr val="C00000"/>
              </a:solidFill>
            </a:endParaRPr>
          </a:p>
        </p:txBody>
      </p:sp>
      <p:sp>
        <p:nvSpPr>
          <p:cNvPr id="3" name="Прямоугольник 2"/>
          <p:cNvSpPr/>
          <p:nvPr/>
        </p:nvSpPr>
        <p:spPr>
          <a:xfrm>
            <a:off x="611560" y="1484784"/>
            <a:ext cx="7920880" cy="5149752"/>
          </a:xfrm>
          <a:prstGeom prst="rect">
            <a:avLst/>
          </a:prstGeom>
        </p:spPr>
        <p:txBody>
          <a:bodyPr wrap="square">
            <a:spAutoFit/>
          </a:bodyPr>
          <a:lstStyle/>
          <a:p>
            <a:pPr algn="just"/>
            <a:r>
              <a:rPr lang="ru-RU" sz="2300" b="1" i="1" dirty="0" smtClean="0">
                <a:latin typeface="Times New Roman" pitchFamily="18" charset="0"/>
                <a:cs typeface="Times New Roman" pitchFamily="18" charset="0"/>
              </a:rPr>
              <a:t>К ЕГЭ как форме ГИА </a:t>
            </a:r>
            <a:r>
              <a:rPr lang="ru-RU" sz="2300" dirty="0" smtClean="0">
                <a:latin typeface="Times New Roman" pitchFamily="18" charset="0"/>
                <a:cs typeface="Times New Roman" pitchFamily="18" charset="0"/>
              </a:rPr>
              <a:t>допускаются учащиеся, не имеющие академической задолженности, в том числе за итоговое сочинение (изложение), и в полном объеме выполнившие учебный план или индивидуальный учебный план (имеющие годовые отметки по всем учебным предметам учебного плана за каждый год обучения по образовательной программе среднего общего образования не ниже удовлетворительных)</a:t>
            </a:r>
            <a:r>
              <a:rPr lang="ru-RU" sz="2300" b="1" i="1" dirty="0" smtClean="0">
                <a:latin typeface="Times New Roman" pitchFamily="18" charset="0"/>
                <a:cs typeface="Times New Roman" pitchFamily="18" charset="0"/>
              </a:rPr>
              <a:t>.</a:t>
            </a:r>
          </a:p>
          <a:p>
            <a:pPr algn="just"/>
            <a:r>
              <a:rPr lang="ru-RU" sz="2300" b="1" dirty="0" smtClean="0">
                <a:latin typeface="Times New Roman" pitchFamily="18" charset="0"/>
                <a:cs typeface="Times New Roman" pitchFamily="18" charset="0"/>
              </a:rPr>
              <a:t>Выпускники для получени</a:t>
            </a:r>
            <a:r>
              <a:rPr lang="ru-RU" sz="2400" b="1" dirty="0" smtClean="0">
                <a:latin typeface="Times New Roman" pitchFamily="18" charset="0"/>
                <a:cs typeface="Times New Roman" pitchFamily="18" charset="0"/>
              </a:rPr>
              <a:t>я аттестата должен сдать ЕГЭ </a:t>
            </a:r>
            <a:r>
              <a:rPr lang="ru-RU" sz="2400" b="1" dirty="0" smtClean="0">
                <a:solidFill>
                  <a:srgbClr val="C00000"/>
                </a:solidFill>
                <a:latin typeface="Times New Roman" pitchFamily="18" charset="0"/>
                <a:cs typeface="Times New Roman" pitchFamily="18" charset="0"/>
              </a:rPr>
              <a:t>по двум обязательным предметам: </a:t>
            </a:r>
          </a:p>
          <a:p>
            <a:pPr algn="ctr">
              <a:buFont typeface="Wingdings" pitchFamily="2" charset="2"/>
              <a:buChar char="ü"/>
            </a:pPr>
            <a:r>
              <a:rPr lang="ru-RU" sz="2400" b="1" dirty="0" smtClean="0">
                <a:solidFill>
                  <a:srgbClr val="C00000"/>
                </a:solidFill>
                <a:latin typeface="Times New Roman" pitchFamily="18" charset="0"/>
                <a:cs typeface="Times New Roman" pitchFamily="18" charset="0"/>
              </a:rPr>
              <a:t>русский язык</a:t>
            </a:r>
          </a:p>
          <a:p>
            <a:pPr algn="ctr">
              <a:buFont typeface="Wingdings" pitchFamily="2" charset="2"/>
              <a:buChar char="ü"/>
            </a:pPr>
            <a:r>
              <a:rPr lang="ru-RU" sz="2400" b="1" dirty="0" smtClean="0">
                <a:solidFill>
                  <a:srgbClr val="C00000"/>
                </a:solidFill>
                <a:latin typeface="Times New Roman" pitchFamily="18" charset="0"/>
                <a:cs typeface="Times New Roman" pitchFamily="18" charset="0"/>
              </a:rPr>
              <a:t>математика  </a:t>
            </a:r>
            <a:r>
              <a:rPr lang="ru-RU" sz="2400" dirty="0" smtClean="0">
                <a:solidFill>
                  <a:srgbClr val="C00000"/>
                </a:solidFill>
                <a:latin typeface="Times New Roman" pitchFamily="18" charset="0"/>
                <a:cs typeface="Times New Roman" pitchFamily="18" charset="0"/>
              </a:rPr>
              <a:t>(базовый  или профильный уровень)</a:t>
            </a:r>
            <a:endParaRPr lang="ru-RU" sz="2400" b="1" dirty="0" smtClean="0">
              <a:solidFill>
                <a:srgbClr val="C00000"/>
              </a:solidFill>
              <a:latin typeface="Times New Roman" pitchFamily="18" charset="0"/>
              <a:cs typeface="Times New Roman" pitchFamily="18" charset="0"/>
            </a:endParaRPr>
          </a:p>
          <a:p>
            <a:pPr algn="just"/>
            <a:r>
              <a:rPr lang="ru-RU" sz="2400" b="1" i="1" dirty="0" smtClean="0">
                <a:latin typeface="Times New Roman" pitchFamily="18" charset="0"/>
                <a:cs typeface="Times New Roman" pitchFamily="18" charset="0"/>
              </a:rPr>
              <a:t>Все остальные предметы сдаются на добровольной основе.</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728" y="260648"/>
            <a:ext cx="6858048" cy="954107"/>
          </a:xfrm>
          <a:prstGeom prst="rect">
            <a:avLst/>
          </a:prstGeom>
        </p:spPr>
        <p:txBody>
          <a:bodyPr wrap="square">
            <a:spAutoFit/>
          </a:bodyPr>
          <a:lstStyle/>
          <a:p>
            <a:r>
              <a:rPr lang="ru-RU" sz="2800" b="1" dirty="0" smtClean="0">
                <a:solidFill>
                  <a:srgbClr val="C00000"/>
                </a:solidFill>
                <a:latin typeface="Times New Roman" pitchFamily="18" charset="0"/>
                <a:cs typeface="Times New Roman" pitchFamily="18" charset="0"/>
              </a:rPr>
              <a:t>Какие предметы сдают в формате ЕГЭ?</a:t>
            </a:r>
            <a:r>
              <a:rPr lang="ru-RU" sz="2800" dirty="0" smtClean="0">
                <a:solidFill>
                  <a:schemeClr val="bg1"/>
                </a:solidFill>
              </a:rPr>
              <a:t/>
            </a:r>
            <a:br>
              <a:rPr lang="ru-RU" sz="2800" dirty="0" smtClean="0">
                <a:solidFill>
                  <a:schemeClr val="bg1"/>
                </a:solidFill>
              </a:rPr>
            </a:br>
            <a:endParaRPr lang="ru-RU" sz="2800" dirty="0">
              <a:solidFill>
                <a:schemeClr val="bg1"/>
              </a:solidFill>
            </a:endParaRPr>
          </a:p>
        </p:txBody>
      </p:sp>
      <p:graphicFrame>
        <p:nvGraphicFramePr>
          <p:cNvPr id="3" name="Таблица 2"/>
          <p:cNvGraphicFramePr>
            <a:graphicFrameLocks noGrp="1"/>
          </p:cNvGraphicFramePr>
          <p:nvPr/>
        </p:nvGraphicFramePr>
        <p:xfrm>
          <a:off x="683568" y="1628800"/>
          <a:ext cx="7704856" cy="4438490"/>
        </p:xfrm>
        <a:graphic>
          <a:graphicData uri="http://schemas.openxmlformats.org/drawingml/2006/table">
            <a:tbl>
              <a:tblPr firstRow="1" bandRow="1">
                <a:tableStyleId>{16D9F66E-5EB9-4882-86FB-DCBF35E3C3E4}</a:tableStyleId>
              </a:tblPr>
              <a:tblGrid>
                <a:gridCol w="3852428"/>
                <a:gridCol w="3852428"/>
              </a:tblGrid>
              <a:tr h="399194">
                <a:tc gridSpan="2">
                  <a:txBody>
                    <a:bodyPr/>
                    <a:lstStyle/>
                    <a:p>
                      <a:pPr algn="ctr"/>
                      <a:r>
                        <a:rPr lang="ru-RU" sz="2400" u="sng" dirty="0" smtClean="0">
                          <a:latin typeface="Times New Roman" pitchFamily="18" charset="0"/>
                          <a:cs typeface="Times New Roman" pitchFamily="18" charset="0"/>
                        </a:rPr>
                        <a:t>Предметы по выбору</a:t>
                      </a:r>
                      <a:endParaRPr lang="ru-RU" sz="2400" u="sng" dirty="0">
                        <a:solidFill>
                          <a:srgbClr val="FF0000"/>
                        </a:solidFill>
                        <a:latin typeface="Times New Roman" pitchFamily="18" charset="0"/>
                        <a:cs typeface="Times New Roman" pitchFamily="18" charset="0"/>
                      </a:endParaRPr>
                    </a:p>
                  </a:txBody>
                  <a:tcPr/>
                </a:tc>
                <a:tc hMerge="1">
                  <a:txBody>
                    <a:bodyPr/>
                    <a:lstStyle/>
                    <a:p>
                      <a:endParaRPr lang="ru-RU" dirty="0"/>
                    </a:p>
                  </a:txBody>
                  <a:tcPr/>
                </a:tc>
              </a:tr>
              <a:tr h="399194">
                <a:tc>
                  <a:txBody>
                    <a:bodyPr/>
                    <a:lstStyle/>
                    <a:p>
                      <a:r>
                        <a:rPr lang="ru-RU" sz="2400" dirty="0" smtClean="0">
                          <a:latin typeface="Times New Roman" pitchFamily="18" charset="0"/>
                          <a:cs typeface="Times New Roman" pitchFamily="18" charset="0"/>
                        </a:rPr>
                        <a:t>Литература</a:t>
                      </a:r>
                      <a:endParaRPr lang="ru-RU" sz="2400" b="1"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Английский язык</a:t>
                      </a:r>
                      <a:endParaRPr lang="ru-RU" sz="2400" b="1" dirty="0">
                        <a:latin typeface="Times New Roman" pitchFamily="18" charset="0"/>
                        <a:cs typeface="Times New Roman" pitchFamily="18" charset="0"/>
                      </a:endParaRPr>
                    </a:p>
                  </a:txBody>
                  <a:tcPr/>
                </a:tc>
              </a:tr>
              <a:tr h="399194">
                <a:tc>
                  <a:txBody>
                    <a:bodyPr/>
                    <a:lstStyle/>
                    <a:p>
                      <a:r>
                        <a:rPr lang="ru-RU" sz="2400" dirty="0" smtClean="0">
                          <a:latin typeface="Times New Roman" pitchFamily="18" charset="0"/>
                          <a:cs typeface="Times New Roman" pitchFamily="18" charset="0"/>
                        </a:rPr>
                        <a:t>Физика</a:t>
                      </a:r>
                      <a:endParaRPr lang="ru-RU" sz="2400" b="1"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Немецкий язык</a:t>
                      </a:r>
                      <a:endParaRPr lang="ru-RU" sz="2400" b="1" dirty="0">
                        <a:latin typeface="Times New Roman" pitchFamily="18" charset="0"/>
                        <a:cs typeface="Times New Roman" pitchFamily="18" charset="0"/>
                      </a:endParaRPr>
                    </a:p>
                  </a:txBody>
                  <a:tcPr/>
                </a:tc>
              </a:tr>
              <a:tr h="399194">
                <a:tc>
                  <a:txBody>
                    <a:bodyPr/>
                    <a:lstStyle/>
                    <a:p>
                      <a:r>
                        <a:rPr lang="ru-RU" sz="2400" dirty="0" smtClean="0">
                          <a:latin typeface="Times New Roman" pitchFamily="18" charset="0"/>
                          <a:cs typeface="Times New Roman" pitchFamily="18" charset="0"/>
                        </a:rPr>
                        <a:t>Химия</a:t>
                      </a:r>
                      <a:endParaRPr lang="ru-RU" sz="2400" b="1"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Французский язык</a:t>
                      </a:r>
                      <a:endParaRPr lang="ru-RU" sz="2400" b="1" dirty="0">
                        <a:latin typeface="Times New Roman" pitchFamily="18" charset="0"/>
                        <a:cs typeface="Times New Roman" pitchFamily="18" charset="0"/>
                      </a:endParaRPr>
                    </a:p>
                  </a:txBody>
                  <a:tcPr/>
                </a:tc>
              </a:tr>
              <a:tr h="399194">
                <a:tc>
                  <a:txBody>
                    <a:bodyPr/>
                    <a:lstStyle/>
                    <a:p>
                      <a:r>
                        <a:rPr lang="ru-RU" sz="2400" dirty="0" smtClean="0">
                          <a:latin typeface="Times New Roman" pitchFamily="18" charset="0"/>
                          <a:cs typeface="Times New Roman" pitchFamily="18" charset="0"/>
                        </a:rPr>
                        <a:t>Биология</a:t>
                      </a:r>
                      <a:endParaRPr lang="ru-RU" sz="2400" b="1"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Испанский язык</a:t>
                      </a:r>
                      <a:endParaRPr lang="ru-RU" sz="2400" b="1" dirty="0">
                        <a:latin typeface="Times New Roman" pitchFamily="18" charset="0"/>
                        <a:cs typeface="Times New Roman" pitchFamily="18" charset="0"/>
                      </a:endParaRPr>
                    </a:p>
                  </a:txBody>
                  <a:tcPr/>
                </a:tc>
              </a:tr>
              <a:tr h="399194">
                <a:tc>
                  <a:txBody>
                    <a:bodyPr/>
                    <a:lstStyle/>
                    <a:p>
                      <a:r>
                        <a:rPr lang="ru-RU" sz="2400" dirty="0" smtClean="0">
                          <a:latin typeface="Times New Roman" pitchFamily="18" charset="0"/>
                          <a:cs typeface="Times New Roman" pitchFamily="18" charset="0"/>
                        </a:rPr>
                        <a:t>География</a:t>
                      </a:r>
                      <a:endParaRPr lang="ru-RU" sz="2400" b="1" dirty="0">
                        <a:latin typeface="Times New Roman" pitchFamily="18" charset="0"/>
                        <a:cs typeface="Times New Roman" pitchFamily="18" charset="0"/>
                      </a:endParaRPr>
                    </a:p>
                  </a:txBody>
                  <a:tcPr/>
                </a:tc>
                <a:tc rowSpan="3">
                  <a:txBody>
                    <a:bodyPr/>
                    <a:lstStyle/>
                    <a:p>
                      <a:r>
                        <a:rPr lang="ru-RU" sz="2400" dirty="0" smtClean="0">
                          <a:latin typeface="Times New Roman" pitchFamily="18" charset="0"/>
                          <a:cs typeface="Times New Roman" pitchFamily="18" charset="0"/>
                        </a:rPr>
                        <a:t>Информатика и ИКТ </a:t>
                      </a:r>
                      <a:endParaRPr lang="ru-RU" sz="2400" b="1" dirty="0">
                        <a:latin typeface="Times New Roman" pitchFamily="18" charset="0"/>
                        <a:cs typeface="Times New Roman" pitchFamily="18" charset="0"/>
                      </a:endParaRPr>
                    </a:p>
                    <a:p>
                      <a:r>
                        <a:rPr lang="ru-RU" sz="2400" dirty="0" smtClean="0">
                          <a:latin typeface="Times New Roman" pitchFamily="18" charset="0"/>
                          <a:cs typeface="Times New Roman" pitchFamily="18" charset="0"/>
                        </a:rPr>
                        <a:t>(информационно-</a:t>
                      </a:r>
                      <a:endParaRPr lang="ru-RU" sz="2400" b="1" dirty="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коммуникационные технологии)</a:t>
                      </a:r>
                      <a:endParaRPr lang="ru-RU" sz="2400" b="1" dirty="0" smtClean="0">
                        <a:latin typeface="Times New Roman" pitchFamily="18" charset="0"/>
                        <a:cs typeface="Times New Roman" pitchFamily="18" charset="0"/>
                      </a:endParaRPr>
                    </a:p>
                  </a:txBody>
                  <a:tcPr/>
                </a:tc>
              </a:tr>
              <a:tr h="399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История</a:t>
                      </a:r>
                      <a:endParaRPr lang="ru-RU" sz="2400" b="1" dirty="0">
                        <a:latin typeface="Times New Roman" pitchFamily="18" charset="0"/>
                        <a:cs typeface="Times New Roman" pitchFamily="18" charset="0"/>
                      </a:endParaRPr>
                    </a:p>
                  </a:txBody>
                  <a:tcPr/>
                </a:tc>
                <a:tc vMerge="1">
                  <a:txBody>
                    <a:bodyPr/>
                    <a:lstStyle/>
                    <a:p>
                      <a:endParaRPr lang="ru-RU" sz="2400" b="1" dirty="0" smtClean="0">
                        <a:latin typeface="Times New Roman" pitchFamily="18" charset="0"/>
                        <a:cs typeface="Times New Roman" pitchFamily="18" charset="0"/>
                      </a:endParaRPr>
                    </a:p>
                  </a:txBody>
                  <a:tcPr/>
                </a:tc>
              </a:tr>
              <a:tr h="12380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Обществознание</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2400" dirty="0" smtClean="0"/>
                    </a:p>
                    <a:p>
                      <a:endParaRPr lang="ru-RU" sz="2400" b="1" dirty="0">
                        <a:latin typeface="Times New Roman" pitchFamily="18" charset="0"/>
                        <a:cs typeface="Times New Roman" pitchFamily="18" charset="0"/>
                      </a:endParaRPr>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2400" b="1" dirty="0" smtClean="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772816"/>
            <a:ext cx="7920880" cy="4154984"/>
          </a:xfrm>
          <a:prstGeom prst="rect">
            <a:avLst/>
          </a:prstGeom>
        </p:spPr>
        <p:txBody>
          <a:bodyPr wrap="square" lIns="252000">
            <a:spAutoFit/>
          </a:bodyPr>
          <a:lstStyle/>
          <a:p>
            <a:pPr lvl="1" algn="just"/>
            <a:r>
              <a:rPr lang="ru-RU" sz="2400" dirty="0" smtClean="0">
                <a:latin typeface="Times New Roman" pitchFamily="18" charset="0"/>
                <a:cs typeface="Times New Roman" pitchFamily="18" charset="0"/>
              </a:rPr>
              <a:t>Школа регистрирует заявления выпускников на сдачу ЕГЭ по всем предметам  </a:t>
            </a:r>
            <a:r>
              <a:rPr lang="ru-RU" sz="2400" dirty="0" smtClean="0">
                <a:solidFill>
                  <a:srgbClr val="C00000"/>
                </a:solidFill>
                <a:latin typeface="Times New Roman" pitchFamily="18" charset="0"/>
                <a:cs typeface="Times New Roman" pitchFamily="18" charset="0"/>
              </a:rPr>
              <a:t>до 24 января 2017 г.</a:t>
            </a:r>
          </a:p>
          <a:p>
            <a:pPr marL="457200" indent="-457200" algn="just"/>
            <a:r>
              <a:rPr lang="ru-RU" sz="2400" dirty="0" smtClean="0">
                <a:latin typeface="Times New Roman" pitchFamily="18" charset="0"/>
                <a:cs typeface="Times New Roman" pitchFamily="18" charset="0"/>
              </a:rPr>
              <a:t>       1.  Заявления  для  формирования  базы.</a:t>
            </a:r>
          </a:p>
          <a:p>
            <a:pPr marL="457200" indent="-457200" algn="just"/>
            <a:r>
              <a:rPr lang="ru-RU" sz="2400" dirty="0" smtClean="0">
                <a:latin typeface="Times New Roman" pitchFamily="18" charset="0"/>
                <a:cs typeface="Times New Roman" pitchFamily="18" charset="0"/>
              </a:rPr>
              <a:t>       2.  Заявление,  подписанные  родителями  (законными  представителями)  из  базы данных.</a:t>
            </a:r>
          </a:p>
          <a:p>
            <a:pPr marL="457200" indent="-457200" algn="ctr"/>
            <a:r>
              <a:rPr lang="ru-RU" sz="2400" dirty="0" smtClean="0">
                <a:latin typeface="Times New Roman" pitchFamily="18" charset="0"/>
                <a:cs typeface="Times New Roman" pitchFamily="18" charset="0"/>
              </a:rPr>
              <a:t>	</a:t>
            </a:r>
          </a:p>
          <a:p>
            <a:pPr marL="457200" indent="-457200" algn="ctr"/>
            <a:r>
              <a:rPr lang="ru-RU" sz="2400" b="1" dirty="0" smtClean="0">
                <a:solidFill>
                  <a:srgbClr val="C00000"/>
                </a:solidFill>
                <a:latin typeface="Times New Roman" pitchFamily="18" charset="0"/>
                <a:cs typeface="Times New Roman" pitchFamily="18" charset="0"/>
              </a:rPr>
              <a:t>Заявление  об  участии  в  ГИА  подается в  срок  </a:t>
            </a:r>
          </a:p>
          <a:p>
            <a:pPr marL="457200" indent="-457200" algn="ctr"/>
            <a:r>
              <a:rPr lang="ru-RU" sz="2400" b="1" u="sng" dirty="0" smtClean="0">
                <a:solidFill>
                  <a:srgbClr val="C00000"/>
                </a:solidFill>
                <a:latin typeface="Times New Roman" pitchFamily="18" charset="0"/>
                <a:cs typeface="Times New Roman" pitchFamily="18" charset="0"/>
              </a:rPr>
              <a:t>до  1  февраля  2017  года  ! </a:t>
            </a:r>
          </a:p>
          <a:p>
            <a:pPr marL="457200" indent="-457200" algn="just"/>
            <a:r>
              <a:rPr lang="ru-RU" sz="2400" dirty="0" smtClean="0">
                <a:latin typeface="Times New Roman" pitchFamily="18" charset="0"/>
                <a:cs typeface="Times New Roman" pitchFamily="18" charset="0"/>
              </a:rPr>
              <a:t>		</a:t>
            </a:r>
          </a:p>
          <a:p>
            <a:pPr marL="457200" indent="-457200" algn="ctr"/>
            <a:r>
              <a:rPr lang="ru-RU" sz="2400" dirty="0" smtClean="0">
                <a:latin typeface="Times New Roman" pitchFamily="18" charset="0"/>
                <a:cs typeface="Times New Roman" pitchFamily="18" charset="0"/>
              </a:rPr>
              <a:t>Предусмотрен  </a:t>
            </a:r>
            <a:r>
              <a:rPr lang="ru-RU" sz="2400" u="sng" dirty="0" smtClean="0">
                <a:latin typeface="Times New Roman" pitchFamily="18" charset="0"/>
                <a:cs typeface="Times New Roman" pitchFamily="18" charset="0"/>
              </a:rPr>
              <a:t>отказ</a:t>
            </a:r>
            <a:r>
              <a:rPr lang="ru-RU" sz="2400" dirty="0" smtClean="0">
                <a:latin typeface="Times New Roman" pitchFamily="18" charset="0"/>
                <a:cs typeface="Times New Roman" pitchFamily="18" charset="0"/>
              </a:rPr>
              <a:t>  от  сдачи  экзаменов  по  выбору  </a:t>
            </a:r>
          </a:p>
          <a:p>
            <a:pPr marL="457200" indent="-457200" algn="ctr"/>
            <a:r>
              <a:rPr lang="ru-RU" sz="2400" u="sng" dirty="0" smtClean="0">
                <a:latin typeface="Times New Roman" pitchFamily="18" charset="0"/>
                <a:cs typeface="Times New Roman" pitchFamily="18" charset="0"/>
              </a:rPr>
              <a:t>на    основании  письменного  заявления</a:t>
            </a:r>
            <a:r>
              <a:rPr lang="ru-RU" sz="2400" dirty="0" smtClean="0">
                <a:latin typeface="Times New Roman" pitchFamily="18" charset="0"/>
                <a:cs typeface="Times New Roman" pitchFamily="18" charset="0"/>
              </a:rPr>
              <a:t>  выпускника.</a:t>
            </a:r>
          </a:p>
        </p:txBody>
      </p:sp>
      <p:sp>
        <p:nvSpPr>
          <p:cNvPr id="8" name="Прямоугольник 7"/>
          <p:cNvSpPr/>
          <p:nvPr/>
        </p:nvSpPr>
        <p:spPr>
          <a:xfrm>
            <a:off x="2411760" y="476672"/>
            <a:ext cx="2687371" cy="646331"/>
          </a:xfrm>
          <a:prstGeom prst="rect">
            <a:avLst/>
          </a:prstGeom>
        </p:spPr>
        <p:txBody>
          <a:bodyPr wrap="square">
            <a:spAutoFit/>
          </a:bodyPr>
          <a:lstStyle/>
          <a:p>
            <a:pPr algn="ctr"/>
            <a:r>
              <a:rPr lang="ru-RU" sz="3600" b="1" dirty="0" smtClean="0">
                <a:solidFill>
                  <a:srgbClr val="C00000"/>
                </a:solidFill>
                <a:latin typeface="Times New Roman" pitchFamily="18" charset="0"/>
                <a:cs typeface="Times New Roman" pitchFamily="18" charset="0"/>
              </a:rPr>
              <a:t>Заявление</a:t>
            </a:r>
            <a:endParaRPr lang="ru-RU" sz="3600" b="1"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1428736"/>
            <a:ext cx="8143932" cy="4062651"/>
          </a:xfrm>
          <a:prstGeom prst="rect">
            <a:avLst/>
          </a:prstGeom>
        </p:spPr>
        <p:txBody>
          <a:bodyPr wrap="square">
            <a:spAutoFit/>
          </a:bodyPr>
          <a:lstStyle/>
          <a:p>
            <a:pPr algn="just"/>
            <a:r>
              <a:rPr lang="ru-RU" sz="2400" dirty="0" smtClean="0">
                <a:latin typeface="Times New Roman" pitchFamily="18" charset="0"/>
                <a:cs typeface="Times New Roman" pitchFamily="18" charset="0"/>
              </a:rPr>
              <a:t>	</a:t>
            </a:r>
            <a:r>
              <a:rPr lang="ru-RU" sz="2400" dirty="0" smtClean="0"/>
              <a:t> </a:t>
            </a:r>
            <a:r>
              <a:rPr lang="ru-RU" sz="2400" dirty="0" smtClean="0">
                <a:latin typeface="Times New Roman" pitchFamily="18" charset="0"/>
                <a:cs typeface="Times New Roman" pitchFamily="18" charset="0"/>
              </a:rPr>
              <a:t>Результаты ГИА признаются удовлетворительными в случае, если обучающийся по обязательным учебным предметам при сдаче ЕГЭ набрал количество баллов не ниже минимального, определяемого </a:t>
            </a:r>
            <a:r>
              <a:rPr lang="ru-RU" sz="2400" dirty="0" err="1" smtClean="0">
                <a:latin typeface="Times New Roman" pitchFamily="18" charset="0"/>
                <a:cs typeface="Times New Roman" pitchFamily="18" charset="0"/>
              </a:rPr>
              <a:t>Рособрнадзором</a:t>
            </a:r>
            <a:r>
              <a:rPr lang="ru-RU" sz="2400" dirty="0" smtClean="0">
                <a:latin typeface="Times New Roman" pitchFamily="18" charset="0"/>
                <a:cs typeface="Times New Roman" pitchFamily="18" charset="0"/>
              </a:rPr>
              <a:t>, а при сдаче ГВЭ получил отметки не ниже удовлетворительной (три балла). </a:t>
            </a:r>
            <a:r>
              <a:rPr lang="ru-RU" sz="2400" dirty="0" smtClean="0"/>
              <a:t>	</a:t>
            </a:r>
          </a:p>
          <a:p>
            <a:pPr algn="just"/>
            <a:r>
              <a:rPr lang="ru-RU" sz="2400" dirty="0" smtClean="0">
                <a:latin typeface="Times New Roman" pitchFamily="18" charset="0"/>
                <a:cs typeface="Times New Roman" pitchFamily="18" charset="0"/>
              </a:rPr>
              <a:t>	Удовлетворительные результаты государственной итоговой аттестации по русскому языку и математике являются основанием выдачи выпускникам аттестата о среднем общем образовании.</a:t>
            </a:r>
          </a:p>
          <a:p>
            <a:pPr algn="just"/>
            <a:r>
              <a:rPr lang="ru-RU" dirty="0" smtClean="0">
                <a:latin typeface="Times New Roman" pitchFamily="18" charset="0"/>
                <a:cs typeface="Times New Roman" pitchFamily="18" charset="0"/>
              </a:rPr>
              <a:t>	</a:t>
            </a:r>
            <a:endParaRPr lang="ru-RU" u="sng" dirty="0" smtClean="0">
              <a:solidFill>
                <a:srgbClr val="FF0000"/>
              </a:solidFill>
              <a:latin typeface="Times New Roman" pitchFamily="18" charset="0"/>
              <a:cs typeface="Times New Roman" pitchFamily="18" charset="0"/>
            </a:endParaRPr>
          </a:p>
        </p:txBody>
      </p:sp>
      <p:sp>
        <p:nvSpPr>
          <p:cNvPr id="4" name="Заголовок 3"/>
          <p:cNvSpPr>
            <a:spLocks noGrp="1"/>
          </p:cNvSpPr>
          <p:nvPr>
            <p:ph type="title"/>
          </p:nvPr>
        </p:nvSpPr>
        <p:spPr>
          <a:xfrm>
            <a:off x="1475656" y="228600"/>
            <a:ext cx="6734894" cy="914400"/>
          </a:xfrm>
        </p:spPr>
        <p:txBody>
          <a:bodyPr/>
          <a:lstStyle/>
          <a:p>
            <a:pPr algn="ctr"/>
            <a:r>
              <a:rPr lang="ru-RU" sz="3600" b="1" dirty="0" smtClean="0">
                <a:latin typeface="Times New Roman" pitchFamily="18" charset="0"/>
                <a:cs typeface="Times New Roman" pitchFamily="18" charset="0"/>
              </a:rPr>
              <a:t>   </a:t>
            </a:r>
            <a:r>
              <a:rPr lang="ru-RU" sz="3600" b="1" dirty="0" smtClean="0">
                <a:solidFill>
                  <a:srgbClr val="C00000"/>
                </a:solidFill>
                <a:latin typeface="Times New Roman" pitchFamily="18" charset="0"/>
                <a:cs typeface="Times New Roman" pitchFamily="18" charset="0"/>
              </a:rPr>
              <a:t>Результаты  ЕГЭ  </a:t>
            </a:r>
            <a:endParaRPr lang="ru-RU" sz="3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1739</TotalTime>
  <Words>1003</Words>
  <Application>Microsoft Office PowerPoint</Application>
  <PresentationFormat>Экран (4:3)</PresentationFormat>
  <Paragraphs>192</Paragraphs>
  <Slides>25</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Century Gothic</vt:lpstr>
      <vt:lpstr>Times New Roman</vt:lpstr>
      <vt:lpstr>Wingdings</vt:lpstr>
      <vt:lpstr>Wingdings 2</vt:lpstr>
      <vt:lpstr>Wingdings 3</vt:lpstr>
      <vt:lpstr>Легкий дым</vt:lpstr>
      <vt:lpstr>РОДИТЕЛЯМ О ЕГЭ 2023 </vt:lpstr>
      <vt:lpstr>Презентация PowerPoint</vt:lpstr>
      <vt:lpstr>Презентация PowerPoint</vt:lpstr>
      <vt:lpstr>Презентация PowerPoint</vt:lpstr>
      <vt:lpstr>Государственная итоговая аттестация</vt:lpstr>
      <vt:lpstr>Допуск  к  ЕГЭ</vt:lpstr>
      <vt:lpstr>Презентация PowerPoint</vt:lpstr>
      <vt:lpstr>Презентация PowerPoint</vt:lpstr>
      <vt:lpstr>   Результаты  ЕГЭ  </vt:lpstr>
      <vt:lpstr> Результаты  ЕГЭ</vt:lpstr>
      <vt:lpstr>Презентация PowerPoint</vt:lpstr>
      <vt:lpstr>Презентация PowerPoint</vt:lpstr>
      <vt:lpstr>Презентация PowerPoint</vt:lpstr>
      <vt:lpstr>В день  ЕГЭ</vt:lpstr>
      <vt:lpstr>Презентация PowerPoint</vt:lpstr>
      <vt:lpstr>Презентация PowerPoint</vt:lpstr>
      <vt:lpstr>Особенности расписания в 2017 году</vt:lpstr>
      <vt:lpstr>               Расписание проведения ЕГЭ  в 2017 году (проект) - основной период </vt:lpstr>
      <vt:lpstr>  Продолжительность ЕГЭ </vt:lpstr>
      <vt:lpstr>     Апелляция о нарушении установленного                порядка проведения ЕГЭ</vt:lpstr>
      <vt:lpstr>  Апелляция о несогласии     с результатами ЕГЭ</vt:lpstr>
      <vt:lpstr> Информирование участников ЕГЭ,  их родителей (законных представителей)  </vt:lpstr>
      <vt:lpstr>Презентация PowerPoint</vt:lpstr>
      <vt:lpstr>Презентация PowerPoint</vt:lpstr>
      <vt:lpstr>Презентация PowerPoint</vt:lpstr>
    </vt:vector>
  </TitlesOfParts>
  <Company>МОУ СОШ № 8</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РОДИТЕЛЯМ О ЕГЭ 2012</dc:title>
  <dc:creator>Гоголева</dc:creator>
  <cp:lastModifiedBy>Роженюк Наталья Владимировна</cp:lastModifiedBy>
  <cp:revision>160</cp:revision>
  <dcterms:created xsi:type="dcterms:W3CDTF">2012-02-15T12:28:40Z</dcterms:created>
  <dcterms:modified xsi:type="dcterms:W3CDTF">2022-12-30T02:56:28Z</dcterms:modified>
</cp:coreProperties>
</file>