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8" r:id="rId3"/>
    <p:sldId id="295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9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666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74498"/>
            <a:ext cx="9522967" cy="13930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7294" y="1720850"/>
            <a:ext cx="11320780" cy="4191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11/6/2024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62732" y="2147732"/>
            <a:ext cx="7766069" cy="339212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0876" y="70101"/>
            <a:ext cx="9220200" cy="6787895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88423" y="1534667"/>
            <a:ext cx="2523744" cy="3672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98447" y="0"/>
            <a:ext cx="9428988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00038"/>
            <a:ext cx="11430000" cy="6429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46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05483" y="114298"/>
            <a:ext cx="9762744" cy="6743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43327" y="0"/>
            <a:ext cx="7705344" cy="6857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4439" y="0"/>
            <a:ext cx="9774936" cy="6857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11411" cy="685799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66859" y="1825751"/>
            <a:ext cx="2724911" cy="4258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3416" y="100582"/>
            <a:ext cx="8912352" cy="6696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85544" y="123442"/>
            <a:ext cx="8821420" cy="6611620"/>
            <a:chOff x="1685544" y="123442"/>
            <a:chExt cx="8821420" cy="661162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85544" y="123442"/>
              <a:ext cx="8820912" cy="661111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3272" y="5343142"/>
              <a:ext cx="1853183" cy="139141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8572" y="24382"/>
            <a:ext cx="9134856" cy="6809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6527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0" dirty="0">
                <a:solidFill>
                  <a:srgbClr val="5B9BD4"/>
                </a:solidFill>
              </a:rPr>
              <a:t>Нормативная</a:t>
            </a:r>
            <a:r>
              <a:rPr sz="4400" spc="-180" dirty="0">
                <a:solidFill>
                  <a:srgbClr val="5B9BD4"/>
                </a:solidFill>
              </a:rPr>
              <a:t> </a:t>
            </a:r>
            <a:r>
              <a:rPr sz="4400" spc="-20" dirty="0">
                <a:solidFill>
                  <a:srgbClr val="5B9BD4"/>
                </a:solidFill>
              </a:rPr>
              <a:t>база</a:t>
            </a:r>
            <a:endParaRPr sz="4400" dirty="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9200" y="1524000"/>
            <a:ext cx="8990074" cy="25146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19200" y="4495800"/>
            <a:ext cx="960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252C32"/>
                </a:solidFill>
                <a:effectLst/>
                <a:latin typeface="Inter"/>
              </a:rPr>
              <a:t> Приказ Минпросвещения России и </a:t>
            </a:r>
            <a:r>
              <a:rPr lang="ru-RU" b="0" i="0" dirty="0" err="1" smtClean="0">
                <a:solidFill>
                  <a:srgbClr val="252C32"/>
                </a:solidFill>
                <a:effectLst/>
                <a:latin typeface="Inter"/>
              </a:rPr>
              <a:t>Рособрнадзора</a:t>
            </a:r>
            <a:r>
              <a:rPr lang="ru-RU" b="0" i="0" dirty="0" smtClean="0">
                <a:solidFill>
                  <a:srgbClr val="252C32"/>
                </a:solidFill>
                <a:effectLst/>
                <a:latin typeface="Inter"/>
              </a:rPr>
              <a:t> "Об утверждении единого расписания и продолжительности проведения единого государственного экзамена по каждому учебному предмету, требований к использованию средств обучения и воспитания при его проведении в 2025 году"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828800" y="2286000"/>
            <a:ext cx="8686800" cy="76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95627" y="909827"/>
            <a:ext cx="9001125" cy="5038725"/>
            <a:chOff x="1595627" y="909827"/>
            <a:chExt cx="9001125" cy="503872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91683" y="3162300"/>
              <a:ext cx="2008632" cy="5334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95627" y="909827"/>
              <a:ext cx="9000744" cy="503834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828" y="190500"/>
            <a:ext cx="11896344" cy="647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1827" y="96010"/>
            <a:ext cx="8848344" cy="6667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3500" y="42670"/>
            <a:ext cx="9525000" cy="6772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09927" y="123442"/>
            <a:ext cx="8772144" cy="66111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58111" y="185928"/>
            <a:ext cx="8877300" cy="648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57077" y="1038538"/>
            <a:ext cx="7363578" cy="5295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3000" y="74498"/>
            <a:ext cx="9753600" cy="1393062"/>
          </a:xfrm>
          <a:prstGeom prst="rect">
            <a:avLst/>
          </a:prstGeom>
        </p:spPr>
        <p:txBody>
          <a:bodyPr vert="horz" wrap="square" lIns="0" tIns="290702" rIns="0" bIns="0" rtlCol="0">
            <a:spAutoFit/>
          </a:bodyPr>
          <a:lstStyle/>
          <a:p>
            <a:pPr marL="1274445" marR="5080" indent="-429895" algn="ctr">
              <a:lnSpc>
                <a:spcPts val="4320"/>
              </a:lnSpc>
              <a:spcBef>
                <a:spcPts val="640"/>
              </a:spcBef>
            </a:pPr>
            <a:r>
              <a:rPr lang="ru-RU" sz="6600" b="0" spc="-700" dirty="0">
                <a:solidFill>
                  <a:srgbClr val="2D75B6"/>
                </a:solidFill>
                <a:latin typeface="Cambria"/>
                <a:cs typeface="Cambria"/>
              </a:rPr>
              <a:t>Итоговое</a:t>
            </a:r>
            <a:r>
              <a:rPr lang="ru-RU" sz="6600" b="0" dirty="0">
                <a:solidFill>
                  <a:srgbClr val="2D75B6"/>
                </a:solidFill>
                <a:latin typeface="Cambria"/>
                <a:cs typeface="Cambria"/>
              </a:rPr>
              <a:t>	</a:t>
            </a:r>
            <a:r>
              <a:rPr lang="ru-RU" sz="6600" b="0" spc="-640" dirty="0">
                <a:solidFill>
                  <a:srgbClr val="2D75B6"/>
                </a:solidFill>
                <a:latin typeface="Cambria"/>
                <a:cs typeface="Cambria"/>
              </a:rPr>
              <a:t>сочинение</a:t>
            </a:r>
            <a:r>
              <a:rPr spc="-135" dirty="0" smtClean="0"/>
              <a:t> </a:t>
            </a:r>
            <a:r>
              <a:rPr lang="ru-RU" spc="-135" dirty="0" smtClean="0"/>
              <a:t/>
            </a:r>
            <a:br>
              <a:rPr lang="ru-RU" spc="-135" dirty="0" smtClean="0"/>
            </a:br>
            <a:r>
              <a:rPr spc="-20" dirty="0" smtClean="0"/>
              <a:t>2024-</a:t>
            </a:r>
            <a:r>
              <a:rPr dirty="0" smtClean="0"/>
              <a:t>2025</a:t>
            </a:r>
            <a:r>
              <a:rPr spc="-140" dirty="0" smtClean="0"/>
              <a:t> </a:t>
            </a:r>
            <a:r>
              <a:rPr dirty="0"/>
              <a:t>учебного</a:t>
            </a:r>
            <a:r>
              <a:rPr spc="-135" dirty="0"/>
              <a:t> </a:t>
            </a:r>
            <a:r>
              <a:rPr spc="-20" dirty="0"/>
              <a:t>года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801226"/>
            <a:ext cx="9920697" cy="47174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286511"/>
            <a:ext cx="8868156" cy="6571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2980" y="0"/>
            <a:ext cx="8823960" cy="6723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6939" y="74498"/>
            <a:ext cx="9522967" cy="1846659"/>
          </a:xfrm>
        </p:spPr>
        <p:txBody>
          <a:bodyPr/>
          <a:lstStyle/>
          <a:p>
            <a:pPr algn="ctr" fontAlgn="base"/>
            <a:r>
              <a:rPr lang="ru-RU" dirty="0">
                <a:solidFill>
                  <a:srgbClr val="57648E"/>
                </a:solidFill>
                <a:latin typeface="Georgia" panose="02040502050405020303" pitchFamily="18" charset="0"/>
              </a:rPr>
              <a:t>Расписание ГИА-11 на 2025 год (ПРОЕКТ)</a:t>
            </a:r>
            <a:br>
              <a:rPr lang="ru-RU" dirty="0">
                <a:solidFill>
                  <a:srgbClr val="57648E"/>
                </a:solidFill>
                <a:latin typeface="Georgia" panose="02040502050405020303" pitchFamily="18" charset="0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642419"/>
              </p:ext>
            </p:extLst>
          </p:nvPr>
        </p:nvGraphicFramePr>
        <p:xfrm>
          <a:off x="381000" y="1720850"/>
          <a:ext cx="11658600" cy="4340096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  <a:gridCol w="3886200"/>
              </a:tblGrid>
              <a:tr h="531984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</a:rPr>
                        <a:t>23 мая (</a:t>
                      </a:r>
                      <a:r>
                        <a:rPr lang="ru-RU" sz="2000" b="1" dirty="0" err="1">
                          <a:effectLst/>
                        </a:rPr>
                        <a:t>пт</a:t>
                      </a:r>
                      <a:r>
                        <a:rPr lang="ru-RU" sz="2000" b="1" dirty="0">
                          <a:effectLst/>
                        </a:rPr>
                        <a:t>)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</a:rPr>
                        <a:t>история, литература, химия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2000" b="1">
                          <a:effectLst/>
                        </a:rPr>
                        <a:t> 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687687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</a:rPr>
                        <a:t>27 мая (</a:t>
                      </a:r>
                      <a:r>
                        <a:rPr lang="ru-RU" sz="2000" b="1" dirty="0" err="1">
                          <a:effectLst/>
                        </a:rPr>
                        <a:t>вт</a:t>
                      </a:r>
                      <a:r>
                        <a:rPr lang="ru-RU" sz="2000" b="1" dirty="0">
                          <a:effectLst/>
                        </a:rPr>
                        <a:t>)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</a:rPr>
                        <a:t>математика (базовый, профильный уровень)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2000" b="1">
                          <a:effectLst/>
                        </a:rPr>
                        <a:t>математика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20579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</a:rPr>
                        <a:t>30 мая (</a:t>
                      </a:r>
                      <a:r>
                        <a:rPr lang="ru-RU" sz="2000" b="1" dirty="0" err="1">
                          <a:effectLst/>
                        </a:rPr>
                        <a:t>пт</a:t>
                      </a:r>
                      <a:r>
                        <a:rPr lang="ru-RU" sz="2000" b="1" dirty="0">
                          <a:effectLst/>
                        </a:rPr>
                        <a:t>)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</a:rPr>
                        <a:t>русский язык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2000" b="1">
                          <a:effectLst/>
                        </a:rPr>
                        <a:t>русский язык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6282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</a:rPr>
                        <a:t>2 июня (пн)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</a:rPr>
                        <a:t>обществознание, физика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2000" b="1" dirty="0">
                          <a:effectLst/>
                        </a:rPr>
                        <a:t> 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999093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</a:rPr>
                        <a:t>5 июня (чт)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</a:rPr>
                        <a:t>биология, география, иностранные языки (письменная часть)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2000" b="1" dirty="0">
                          <a:effectLst/>
                        </a:rPr>
                        <a:t> 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687687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>
                          <a:effectLst/>
                        </a:rPr>
                        <a:t>10 июня (вт)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</a:rPr>
                        <a:t>иностранные языки (устная часть), информатика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2000" b="1" dirty="0">
                          <a:effectLst/>
                        </a:rPr>
                        <a:t> 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687687"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</a:rPr>
                        <a:t>11 июня (ср)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2000" b="1" dirty="0">
                          <a:effectLst/>
                        </a:rPr>
                        <a:t>иностранные языки (устная часть), информатика</a:t>
                      </a:r>
                    </a:p>
                  </a:txBody>
                  <a:tcPr marL="129752" marR="129752" marT="32438" marB="324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marL="51901" marR="51901" marT="25950" marB="259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976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57986" y="1710179"/>
            <a:ext cx="6780786" cy="3266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39111" y="1114425"/>
            <a:ext cx="8229600" cy="5057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19427" y="492251"/>
            <a:ext cx="9153144" cy="3810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491" y="545591"/>
            <a:ext cx="11149584" cy="575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34083" y="100582"/>
            <a:ext cx="9323832" cy="6656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3227" y="138684"/>
            <a:ext cx="8909304" cy="6446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50752" y="591565"/>
            <a:ext cx="8157811" cy="5947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66363" y="2293743"/>
            <a:ext cx="7766069" cy="339322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3444" y="0"/>
            <a:ext cx="12039600" cy="6858000"/>
            <a:chOff x="123444" y="0"/>
            <a:chExt cx="120396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3444" y="0"/>
              <a:ext cx="9611868" cy="6857996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735312" y="2055876"/>
              <a:ext cx="2427731" cy="3876675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38199" y="4895088"/>
              <a:ext cx="8785860" cy="1123188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9906000" y="152400"/>
            <a:ext cx="228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Заявление пишется — </a:t>
            </a:r>
            <a:r>
              <a:rPr lang="ru-RU" dirty="0"/>
              <a:t>не позднее чем за 2 недели до сочинения (изложения).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6755" y="0"/>
            <a:ext cx="9238488" cy="6857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5468" y="85342"/>
            <a:ext cx="8790432" cy="677265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223247" y="1962911"/>
            <a:ext cx="2743200" cy="3229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0772" y="0"/>
            <a:ext cx="12111355" cy="6858000"/>
            <a:chOff x="80772" y="0"/>
            <a:chExt cx="12111355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772" y="0"/>
              <a:ext cx="10005060" cy="6857997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011155" y="2619755"/>
              <a:ext cx="2180844" cy="2763012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57945" y="106873"/>
            <a:ext cx="7256970" cy="6703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35963" y="1522"/>
            <a:ext cx="9505188" cy="6792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</TotalTime>
  <Words>104</Words>
  <Application>Microsoft Office PowerPoint</Application>
  <PresentationFormat>Широкоэкранный</PresentationFormat>
  <Paragraphs>25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Calibri</vt:lpstr>
      <vt:lpstr>Cambria</vt:lpstr>
      <vt:lpstr>Georgia</vt:lpstr>
      <vt:lpstr>Inter</vt:lpstr>
      <vt:lpstr>Times New Roman</vt:lpstr>
      <vt:lpstr>Office Theme</vt:lpstr>
      <vt:lpstr>Презентация PowerPoint</vt:lpstr>
      <vt:lpstr>Нормативная база</vt:lpstr>
      <vt:lpstr>Расписание ГИА-11 на 2025 год (ПРОЕКТ)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Итоговое сочинение  2024-2025 учебного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СОШ1 МБОУ</dc:creator>
  <cp:lastModifiedBy>Роженюк Наталья Владимировна</cp:lastModifiedBy>
  <cp:revision>4</cp:revision>
  <dcterms:created xsi:type="dcterms:W3CDTF">2024-11-06T07:40:59Z</dcterms:created>
  <dcterms:modified xsi:type="dcterms:W3CDTF">2024-11-06T09:13:19Z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2024-09-22T00:00:00Z</vt:filetime>
  </property>
  <property fmtid="{D5CDD505-2E9C-101B-9397-08002B2CF9AE}" pid="3" name="Creator">
    <vt:lpwstr>Microsoft® PowerPoint® LTSC</vt:lpwstr>
  </property>
  <property fmtid="{D5CDD505-2E9C-101B-9397-08002B2CF9AE}" pid="4" name="LastSaved">
    <vt:filetime>2024-11-06T00:00:00Z</vt:filetime>
  </property>
  <property fmtid="{D5CDD505-2E9C-101B-9397-08002B2CF9AE}" pid="5" name="Producer">
    <vt:lpwstr>Microsoft® PowerPoint® LTSC</vt:lpwstr>
  </property>
</Properties>
</file>